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4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3629" autoAdjust="0"/>
  </p:normalViewPr>
  <p:slideViewPr>
    <p:cSldViewPr snapToGrid="0">
      <p:cViewPr varScale="1">
        <p:scale>
          <a:sx n="60" d="100"/>
          <a:sy n="60" d="100"/>
        </p:scale>
        <p:origin x="1550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573929-7693-4004-B1C2-5BB4E07DC5AE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53EAF1-80BB-4F6C-B716-36D8AAFF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263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Focusing on detecting and labeling brain hemorrhage by using CT scan images. </a:t>
            </a:r>
          </a:p>
          <a:p>
            <a:r>
              <a:rPr lang="en-US" dirty="0"/>
              <a:t>First, we pre-processed initial CT image to obtain details and the fed them to a deep neural network and trained it to give annotated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3EAF1-80BB-4F6C-B716-36D8AAFF01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70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212529"/>
                </a:solidFill>
                <a:effectLst/>
                <a:latin typeface="-apple-system"/>
              </a:rPr>
              <a:t>Version 1 (file "1_Initial_Manual_Labeling.csv") contains only the hand-drawn annotations of the thick-slices.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212529"/>
                </a:solidFill>
                <a:effectLst/>
                <a:latin typeface="-apple-system"/>
              </a:rPr>
              <a:t>Version 2 (file "2_Extrapolation_to_All_Series.csv") contains the thick-slices hand-drawn annotations as well as the extrapolation for all other corresponding images, regardless of whether they are bone filter or series with contrast.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212529"/>
                </a:solidFill>
                <a:effectLst/>
                <a:latin typeface="-apple-system"/>
              </a:rPr>
              <a:t>Version 3 (file "3_Extrapolation_to_Selected_Series.csv") contains the thick-slices hand-drawn annotations as well as the extrapolation for the selected soft-tissue non-contrast-enhanced series only.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3EAF1-80BB-4F6C-B716-36D8AAFF01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869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Hounsfield Units (HU) are a measure of radiodensity, often used in computed tomography (CT) scans.</a:t>
            </a:r>
          </a:p>
          <a:p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Morphology dilation for remove unwanted noise </a:t>
            </a:r>
            <a:r>
              <a:rPr lang="en-GB" b="0" i="0" dirty="0" err="1">
                <a:solidFill>
                  <a:srgbClr val="374151"/>
                </a:solidFill>
                <a:effectLst/>
                <a:latin typeface="Söhne"/>
              </a:rPr>
              <a:t>particals</a:t>
            </a:r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/>
            <a:endParaRPr lang="en-GB" sz="1800" b="0" i="0" u="none" strike="noStrike" baseline="0" dirty="0">
              <a:latin typeface="SFRM1000"/>
            </a:endParaRPr>
          </a:p>
          <a:p>
            <a:pPr algn="l"/>
            <a:r>
              <a:rPr lang="en-GB" sz="1800" b="0" i="0" u="none" strike="noStrike" baseline="0" dirty="0">
                <a:latin typeface="SFRM1000"/>
              </a:rPr>
              <a:t>After dilation, the image might have an extra dimension, which can be unnecessary for further analysis.</a:t>
            </a:r>
          </a:p>
          <a:p>
            <a:pPr algn="l"/>
            <a:r>
              <a:rPr lang="en-GB" sz="1800" b="0" i="0" u="none" strike="noStrike" baseline="0" dirty="0">
                <a:latin typeface="SFRM1000"/>
              </a:rPr>
              <a:t>Here we squeezed the image arrays from 3D to 2D.</a:t>
            </a:r>
          </a:p>
          <a:p>
            <a:pPr algn="l"/>
            <a:endParaRPr lang="en-GB" sz="1800" b="0" i="0" u="none" strike="noStrike" baseline="0" dirty="0">
              <a:solidFill>
                <a:srgbClr val="374151"/>
              </a:solidFill>
              <a:effectLst/>
              <a:latin typeface="SFRM1000"/>
            </a:endParaRPr>
          </a:p>
          <a:p>
            <a:pPr algn="l"/>
            <a:r>
              <a:rPr lang="en-GB" sz="1800" b="0" i="0" u="none" strike="noStrike" baseline="0" dirty="0">
                <a:solidFill>
                  <a:srgbClr val="374151"/>
                </a:solidFill>
                <a:effectLst/>
                <a:latin typeface="SFRM1000"/>
              </a:rPr>
              <a:t>Preparation, single image have mora than one label.</a:t>
            </a:r>
            <a:endParaRPr lang="en-GB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3EAF1-80BB-4F6C-B716-36D8AAFF01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19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3EAF1-80BB-4F6C-B716-36D8AAFF013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2195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input images labels</a:t>
            </a:r>
          </a:p>
          <a:p>
            <a:r>
              <a:rPr lang="en-US" dirty="0"/>
              <a:t>Pre-process the images and split them to training and testing</a:t>
            </a:r>
          </a:p>
          <a:p>
            <a:r>
              <a:rPr lang="en-US" dirty="0"/>
              <a:t>Take an annotated and hemorrhage localize image as the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3EAF1-80BB-4F6C-B716-36D8AAFF01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616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of the classes have more than 50% accuracy.</a:t>
            </a:r>
          </a:p>
          <a:p>
            <a:endParaRPr lang="en-US" dirty="0"/>
          </a:p>
          <a:p>
            <a:r>
              <a:rPr lang="en-US" dirty="0"/>
              <a:t>But, of course we have to improve our model further to make this model as a good and trusted model.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3EAF1-80BB-4F6C-B716-36D8AAFF01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124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Precision vs. Recall </a:t>
            </a:r>
            <a:r>
              <a:rPr lang="en-US" dirty="0" err="1"/>
              <a:t>cureve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3EAF1-80BB-4F6C-B716-36D8AAFF013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87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 side, a validation batch</a:t>
            </a:r>
          </a:p>
          <a:p>
            <a:r>
              <a:rPr lang="en-US" dirty="0"/>
              <a:t>Right side, Predicted batch.</a:t>
            </a:r>
          </a:p>
          <a:p>
            <a:endParaRPr lang="en-US" dirty="0"/>
          </a:p>
          <a:p>
            <a:r>
              <a:rPr lang="en-US" dirty="0"/>
              <a:t>As I said earlier, signal image have more than one predicted labels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3EAF1-80BB-4F6C-B716-36D8AAFF01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891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3808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06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823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509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603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82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29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78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707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57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947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67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audio" Target="../media/media2.m4a"/><Relationship Id="rId7" Type="http://schemas.openxmlformats.org/officeDocument/2006/relationships/image" Target="../media/image4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jpeg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4.m4a"/><Relationship Id="rId7" Type="http://schemas.openxmlformats.org/officeDocument/2006/relationships/image" Target="../media/image9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9.m4a"/><Relationship Id="rId7" Type="http://schemas.openxmlformats.org/officeDocument/2006/relationships/image" Target="../media/image15.jpg"/><Relationship Id="rId2" Type="http://schemas.microsoft.com/office/2007/relationships/media" Target="../media/media9.m4a"/><Relationship Id="rId1" Type="http://schemas.openxmlformats.org/officeDocument/2006/relationships/tags" Target="../tags/tag5.xml"/><Relationship Id="rId6" Type="http://schemas.openxmlformats.org/officeDocument/2006/relationships/image" Target="../media/image14.jp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can of a human brain in a neurology clinic">
            <a:extLst>
              <a:ext uri="{FF2B5EF4-FFF2-40B4-BE49-F238E27FC236}">
                <a16:creationId xmlns:a16="http://schemas.microsoft.com/office/drawing/2014/main" id="{30AA76D2-5437-3EC0-4512-A3957A5D21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00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0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8B094-0A24-E933-4DC9-4E43B0B525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14950" y="1122363"/>
            <a:ext cx="6557010" cy="3204134"/>
          </a:xfrm>
        </p:spPr>
        <p:txBody>
          <a:bodyPr anchor="b">
            <a:normAutofit/>
          </a:bodyPr>
          <a:lstStyle/>
          <a:p>
            <a:r>
              <a:rPr lang="en-GB" sz="3700" b="0" i="0" u="none" strike="noStrike" baseline="0" dirty="0">
                <a:solidFill>
                  <a:schemeClr val="bg1"/>
                </a:solidFill>
                <a:latin typeface="SFBX1440"/>
              </a:rPr>
              <a:t>Deep Learning-Based Detection and Localization of Intracranial</a:t>
            </a:r>
            <a:br>
              <a:rPr lang="en-GB" sz="3700" b="0" i="0" u="none" strike="noStrike" baseline="0" dirty="0">
                <a:solidFill>
                  <a:schemeClr val="bg1"/>
                </a:solidFill>
                <a:latin typeface="SFBX1440"/>
              </a:rPr>
            </a:br>
            <a:r>
              <a:rPr lang="en-US" sz="3700" b="0" i="0" u="none" strike="noStrike" baseline="0" dirty="0">
                <a:solidFill>
                  <a:schemeClr val="bg1"/>
                </a:solidFill>
                <a:latin typeface="SFBX1440"/>
              </a:rPr>
              <a:t>Hemorrhage Types</a:t>
            </a:r>
            <a:endParaRPr lang="en-US" sz="37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9687A3-3A6C-1A51-3752-9B6AE3FAEC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5000" y="5077418"/>
            <a:ext cx="2667000" cy="120814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Team </a:t>
            </a:r>
            <a:r>
              <a:rPr lang="en-US" sz="2000" dirty="0" err="1">
                <a:solidFill>
                  <a:schemeClr val="bg1"/>
                </a:solidFill>
              </a:rPr>
              <a:t>PixelMedics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" name="Audio 60">
            <a:hlinkClick r:id="" action="ppaction://media"/>
            <a:extLst>
              <a:ext uri="{FF2B5EF4-FFF2-40B4-BE49-F238E27FC236}">
                <a16:creationId xmlns:a16="http://schemas.microsoft.com/office/drawing/2014/main" id="{9855A1E2-1AEC-0026-62BE-9801545129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8198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41"/>
    </mc:Choice>
    <mc:Fallback>
      <p:transition spd="slow" advTm="7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ollage of images of a brain&#10;&#10;Description automatically generated">
            <a:extLst>
              <a:ext uri="{FF2B5EF4-FFF2-40B4-BE49-F238E27FC236}">
                <a16:creationId xmlns:a16="http://schemas.microsoft.com/office/drawing/2014/main" id="{5621E623-442A-8AD9-D26A-A4D9C8589D3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75" r="-1" b="1171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660FA7-49A1-4076-6995-87320AA0F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F20437A0-4681-CAD3-BF59-080068F3B1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17124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588">
        <p:fade/>
      </p:transition>
    </mc:Choice>
    <mc:Fallback>
      <p:transition spd="med" advTm="105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Abstract Gray Background Stock Illustration - Download Image Now -  Backgrounds, Gray Color, Vignette - iStock">
            <a:extLst>
              <a:ext uri="{FF2B5EF4-FFF2-40B4-BE49-F238E27FC236}">
                <a16:creationId xmlns:a16="http://schemas.microsoft.com/office/drawing/2014/main" id="{EC675649-4259-6BA6-84BA-F64D0831B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705499"/>
            <a:ext cx="12297746" cy="8198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E94F97-C5B3-0E34-761C-CD61EE6D42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1680" y="2154506"/>
            <a:ext cx="3420138" cy="34065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A0828B-EFE8-0FEE-064A-030B30B8CE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2148" y="2154506"/>
            <a:ext cx="3420138" cy="33976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524699-A9A0-F300-1B51-3129A42433D2}"/>
              </a:ext>
            </a:extLst>
          </p:cNvPr>
          <p:cNvSpPr txBox="1"/>
          <p:nvPr/>
        </p:nvSpPr>
        <p:spPr>
          <a:xfrm>
            <a:off x="4151053" y="659497"/>
            <a:ext cx="38898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SFBX1440"/>
              </a:rPr>
              <a:t>INTRODUCTION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A1C9D8F-AD3D-DCF0-14CD-F9C7F2D6BEF5}"/>
              </a:ext>
            </a:extLst>
          </p:cNvPr>
          <p:cNvCxnSpPr/>
          <p:nvPr/>
        </p:nvCxnSpPr>
        <p:spPr>
          <a:xfrm>
            <a:off x="4456533" y="3853339"/>
            <a:ext cx="1038225" cy="1419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250C84F-0F88-65F9-6AF2-7D7BEF17597F}"/>
              </a:ext>
            </a:extLst>
          </p:cNvPr>
          <p:cNvCxnSpPr/>
          <p:nvPr/>
        </p:nvCxnSpPr>
        <p:spPr>
          <a:xfrm>
            <a:off x="6809207" y="3846239"/>
            <a:ext cx="1038225" cy="1419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602EF0D-A181-E9F0-B106-80AD703758EF}"/>
              </a:ext>
            </a:extLst>
          </p:cNvPr>
          <p:cNvSpPr txBox="1"/>
          <p:nvPr/>
        </p:nvSpPr>
        <p:spPr>
          <a:xfrm>
            <a:off x="1758139" y="5719665"/>
            <a:ext cx="1787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CT scan image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06855-7A65-4194-CD4D-021FD600C55E}"/>
              </a:ext>
            </a:extLst>
          </p:cNvPr>
          <p:cNvSpPr txBox="1"/>
          <p:nvPr/>
        </p:nvSpPr>
        <p:spPr>
          <a:xfrm>
            <a:off x="8559129" y="5719665"/>
            <a:ext cx="2186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Annotated output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0A3AD8-611A-CB08-4276-153F6E60124F}"/>
              </a:ext>
            </a:extLst>
          </p:cNvPr>
          <p:cNvSpPr txBox="1"/>
          <p:nvPr/>
        </p:nvSpPr>
        <p:spPr>
          <a:xfrm>
            <a:off x="5282913" y="4416489"/>
            <a:ext cx="174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SFBX1440"/>
              </a:rPr>
              <a:t>Deep learning model</a:t>
            </a:r>
          </a:p>
        </p:txBody>
      </p:sp>
      <p:pic>
        <p:nvPicPr>
          <p:cNvPr id="2052" name="Picture 4" descr="Deep learning Becris Lineal color icon">
            <a:extLst>
              <a:ext uri="{FF2B5EF4-FFF2-40B4-BE49-F238E27FC236}">
                <a16:creationId xmlns:a16="http://schemas.microsoft.com/office/drawing/2014/main" id="{F996B4B6-89D9-EB05-171F-F3EDEF9FA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415" y="3295971"/>
            <a:ext cx="1143134" cy="1143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Audio 49">
            <a:hlinkClick r:id="" action="ppaction://media"/>
            <a:extLst>
              <a:ext uri="{FF2B5EF4-FFF2-40B4-BE49-F238E27FC236}">
                <a16:creationId xmlns:a16="http://schemas.microsoft.com/office/drawing/2014/main" id="{3297BE2C-8A90-79C9-29C1-DDB20BF946C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93532662"/>
      </p:ext>
    </p:extLst>
  </p:cSld>
  <p:clrMapOvr>
    <a:masterClrMapping/>
  </p:clrMapOvr>
  <p:transition advTm="1751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  <p:bldLst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3" name="Rectangle 3092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94" name="Rectangle 3093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95" name="Rectangle 3094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96" name="Rectangle 3095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7" name="Rectangle 3096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3F04F9-65E2-665C-C166-195B9F2A1293}"/>
              </a:ext>
            </a:extLst>
          </p:cNvPr>
          <p:cNvSpPr txBox="1"/>
          <p:nvPr/>
        </p:nvSpPr>
        <p:spPr>
          <a:xfrm>
            <a:off x="841247" y="978619"/>
            <a:ext cx="3410712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latin typeface="+mj-lt"/>
                <a:ea typeface="+mj-ea"/>
                <a:cs typeface="+mj-cs"/>
              </a:rPr>
              <a:t>BHX Dataset</a:t>
            </a:r>
          </a:p>
        </p:txBody>
      </p:sp>
      <p:sp>
        <p:nvSpPr>
          <p:cNvPr id="3098" name="Rectangle 3097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99" name="Rectangle 3098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62964F-9A4B-403C-E52E-E83677E01207}"/>
              </a:ext>
            </a:extLst>
          </p:cNvPr>
          <p:cNvSpPr txBox="1"/>
          <p:nvPr/>
        </p:nvSpPr>
        <p:spPr>
          <a:xfrm>
            <a:off x="558210" y="2252870"/>
            <a:ext cx="3937590" cy="3560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BHX contains up to 39,668 bounding boxes in 23,409 images annotated for hemorrhage, out of a total of ~170k images from qure.ai CQ500 dataset.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Version 1: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dirty="0"/>
              <a:t>	</a:t>
            </a:r>
            <a:r>
              <a:rPr lang="en-US" sz="1400" dirty="0" err="1"/>
              <a:t>Initial_Manual_Labeling</a:t>
            </a:r>
            <a:endParaRPr lang="en-US" sz="1400" b="0" i="0" dirty="0">
              <a:effectLst/>
            </a:endParaRP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Version2: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dirty="0"/>
              <a:t>	</a:t>
            </a:r>
            <a:r>
              <a:rPr lang="en-US" sz="1400" dirty="0" err="1"/>
              <a:t>Extrapolation_to_All_Series</a:t>
            </a:r>
            <a:endParaRPr lang="en-US" sz="1400" dirty="0"/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Version 3: </a:t>
            </a:r>
          </a:p>
          <a:p>
            <a:pPr marL="685800" lvl="2">
              <a:lnSpc>
                <a:spcPct val="110000"/>
              </a:lnSpc>
              <a:spcAft>
                <a:spcPts val="600"/>
              </a:spcAft>
            </a:pPr>
            <a:r>
              <a:rPr lang="en-US" sz="1400" dirty="0"/>
              <a:t>	</a:t>
            </a:r>
            <a:r>
              <a:rPr lang="en-US" sz="1400" dirty="0" err="1"/>
              <a:t>Extrapolation_to_Selected_Series</a:t>
            </a:r>
            <a:endParaRPr lang="en-US" sz="1400" dirty="0"/>
          </a:p>
        </p:txBody>
      </p:sp>
      <p:pic>
        <p:nvPicPr>
          <p:cNvPr id="3074" name="Picture 2" descr="Brain Hemorrhage Extended (BHX): Bounding box extrapolation from thick to  thin slice CT images v1.1">
            <a:extLst>
              <a:ext uri="{FF2B5EF4-FFF2-40B4-BE49-F238E27FC236}">
                <a16:creationId xmlns:a16="http://schemas.microsoft.com/office/drawing/2014/main" id="{F1B04A82-B75A-E90B-D5DA-0701B2F03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20640" y="657728"/>
            <a:ext cx="6656832" cy="5441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4" name="Audio 3113">
            <a:hlinkClick r:id="" action="ppaction://media"/>
            <a:extLst>
              <a:ext uri="{FF2B5EF4-FFF2-40B4-BE49-F238E27FC236}">
                <a16:creationId xmlns:a16="http://schemas.microsoft.com/office/drawing/2014/main" id="{7D0257C2-AB5F-7B22-ABB7-911F84E83B8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9484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304">
        <p:fade/>
      </p:transition>
    </mc:Choice>
    <mc:Fallback>
      <p:transition spd="med" advTm="223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81B7B1-648F-4EC0-A4BE-6F80B0790761}"/>
              </a:ext>
            </a:extLst>
          </p:cNvPr>
          <p:cNvSpPr txBox="1"/>
          <p:nvPr/>
        </p:nvSpPr>
        <p:spPr>
          <a:xfrm>
            <a:off x="841248" y="256032"/>
            <a:ext cx="10506456" cy="1014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Data Pre-processing and Preparation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E4FB2-9D02-EA8D-BC64-FEE0F14DFEE2}"/>
              </a:ext>
            </a:extLst>
          </p:cNvPr>
          <p:cNvSpPr>
            <a:spLocks/>
          </p:cNvSpPr>
          <p:nvPr/>
        </p:nvSpPr>
        <p:spPr>
          <a:xfrm>
            <a:off x="1315229" y="2382292"/>
            <a:ext cx="4358774" cy="3261009"/>
          </a:xfrm>
          <a:prstGeom prst="rect">
            <a:avLst/>
          </a:prstGeom>
        </p:spPr>
        <p:txBody>
          <a:bodyPr/>
          <a:lstStyle/>
          <a:p>
            <a:pPr defTabSz="804672">
              <a:spcAft>
                <a:spcPts val="600"/>
              </a:spcAft>
            </a:pPr>
            <a:r>
              <a:rPr lang="en-US" sz="2000" b="1" kern="1200" dirty="0">
                <a:solidFill>
                  <a:schemeClr val="tx1"/>
                </a:solidFill>
                <a:latin typeface="SFBX1440"/>
              </a:rPr>
              <a:t>Pre-processing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Transformation to Hounsfield Unit (HU)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Windowing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Normalization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Morphology Dilation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Dimension Squeezing</a:t>
            </a:r>
            <a:endParaRPr lang="en-US" dirty="0">
              <a:latin typeface="SFBX144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DCCC2D-537F-35F5-0283-E806667F5435}"/>
              </a:ext>
            </a:extLst>
          </p:cNvPr>
          <p:cNvSpPr>
            <a:spLocks/>
          </p:cNvSpPr>
          <p:nvPr/>
        </p:nvSpPr>
        <p:spPr>
          <a:xfrm>
            <a:off x="6225149" y="2474524"/>
            <a:ext cx="4358774" cy="3261009"/>
          </a:xfrm>
          <a:prstGeom prst="rect">
            <a:avLst/>
          </a:prstGeom>
        </p:spPr>
        <p:txBody>
          <a:bodyPr/>
          <a:lstStyle/>
          <a:p>
            <a:pPr defTabSz="804672">
              <a:spcAft>
                <a:spcPts val="600"/>
              </a:spcAft>
            </a:pPr>
            <a:r>
              <a:rPr lang="en-US" sz="2000" b="1" kern="1200" dirty="0">
                <a:solidFill>
                  <a:schemeClr val="tx1"/>
                </a:solidFill>
                <a:latin typeface="SFBX1440"/>
              </a:rPr>
              <a:t>Preparation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More than one bounding box in a scan image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Training and testing spitting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Organizing</a:t>
            </a:r>
          </a:p>
          <a:p>
            <a:pPr marL="0" indent="0">
              <a:spcAft>
                <a:spcPts val="600"/>
              </a:spcAft>
              <a:buNone/>
            </a:pP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76A89B-4EE0-E65D-E62C-C129523521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6126" y="4546786"/>
            <a:ext cx="1271419" cy="1096515"/>
          </a:xfrm>
          <a:prstGeom prst="rect">
            <a:avLst/>
          </a:prstGeom>
        </p:spPr>
      </p:pic>
      <p:pic>
        <p:nvPicPr>
          <p:cNvPr id="9" name="Picture 8" descr="A close-up of a scan of a human body&#10;&#10;Description automatically generated">
            <a:extLst>
              <a:ext uri="{FF2B5EF4-FFF2-40B4-BE49-F238E27FC236}">
                <a16:creationId xmlns:a16="http://schemas.microsoft.com/office/drawing/2014/main" id="{327A868A-019B-B439-E881-88684205817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464" y="4061332"/>
            <a:ext cx="5767977" cy="235427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1F92ED8-6C92-27F2-85BE-B874F56DC6C2}"/>
              </a:ext>
            </a:extLst>
          </p:cNvPr>
          <p:cNvCxnSpPr/>
          <p:nvPr/>
        </p:nvCxnSpPr>
        <p:spPr>
          <a:xfrm>
            <a:off x="6387226" y="5238470"/>
            <a:ext cx="442451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9" name="Audio 38">
            <a:hlinkClick r:id="" action="ppaction://media"/>
            <a:extLst>
              <a:ext uri="{FF2B5EF4-FFF2-40B4-BE49-F238E27FC236}">
                <a16:creationId xmlns:a16="http://schemas.microsoft.com/office/drawing/2014/main" id="{F21A8A84-E8B3-7908-D233-13DDB7A117C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91460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6168">
        <p:fade/>
      </p:transition>
    </mc:Choice>
    <mc:Fallback>
      <p:transition spd="med" advTm="561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1" name="Rectangle 4120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02776CE-3371-BBF3-8BE3-7CDEDB9A5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US" sz="3400" dirty="0">
                <a:latin typeface="SFBX1440"/>
              </a:rPr>
              <a:t>YOLOv8</a:t>
            </a:r>
          </a:p>
        </p:txBody>
      </p:sp>
      <p:sp>
        <p:nvSpPr>
          <p:cNvPr id="4123" name="Rectangle 4122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25" name="Rectangle 4124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3D8955-CDDB-47AF-B638-F6272CA01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411" y="2560320"/>
            <a:ext cx="4498848" cy="3584448"/>
          </a:xfrm>
        </p:spPr>
        <p:txBody>
          <a:bodyPr anchor="t">
            <a:noAutofit/>
          </a:bodyPr>
          <a:lstStyle/>
          <a:p>
            <a:r>
              <a:rPr lang="en-GB" sz="1600" dirty="0">
                <a:latin typeface="SFBX1440"/>
              </a:rPr>
              <a:t>S</a:t>
            </a:r>
            <a:r>
              <a:rPr lang="en-GB" sz="1600" b="0" i="0" dirty="0">
                <a:effectLst/>
                <a:latin typeface="SFBX1440"/>
              </a:rPr>
              <a:t>tate-of-the-art object detection algorithm that offers exceptional performance in terms of accuracy and speed.</a:t>
            </a:r>
          </a:p>
          <a:p>
            <a:r>
              <a:rPr lang="en-GB" sz="1600" dirty="0">
                <a:latin typeface="SFBX1440"/>
              </a:rPr>
              <a:t>Use in medical imaging analysis</a:t>
            </a:r>
          </a:p>
          <a:p>
            <a:r>
              <a:rPr lang="en-US" sz="1600" dirty="0">
                <a:latin typeface="SFBX1440"/>
              </a:rPr>
              <a:t>Fine-tuned model to have 6 output classes</a:t>
            </a:r>
          </a:p>
          <a:p>
            <a:pPr algn="l"/>
            <a:r>
              <a:rPr lang="en-US" sz="1600" b="0" i="0" u="none" strike="noStrike" baseline="0" dirty="0" err="1">
                <a:latin typeface="SFBX1440"/>
              </a:rPr>
              <a:t>CIoU</a:t>
            </a:r>
            <a:r>
              <a:rPr lang="en-US" sz="1600" dirty="0">
                <a:latin typeface="SFBX1440"/>
              </a:rPr>
              <a:t> </a:t>
            </a:r>
            <a:r>
              <a:rPr lang="en-GB" sz="1600" b="0" i="0" u="none" strike="noStrike" baseline="0" dirty="0">
                <a:latin typeface="SFBX1440"/>
              </a:rPr>
              <a:t>loss (Complete Intersection over Union) during training contributes to improved bounding box regression, leading to more accurate localization of objects.</a:t>
            </a:r>
            <a:endParaRPr lang="en-US" sz="1600" dirty="0">
              <a:latin typeface="SFBX1440"/>
            </a:endParaRPr>
          </a:p>
          <a:p>
            <a:r>
              <a:rPr lang="en-US" sz="1600" dirty="0">
                <a:latin typeface="SFBX1440"/>
              </a:rPr>
              <a:t>Adam optimizer</a:t>
            </a:r>
          </a:p>
          <a:p>
            <a:r>
              <a:rPr lang="en-US" sz="1600" dirty="0">
                <a:latin typeface="SFBX1440"/>
              </a:rPr>
              <a:t>350 epochs</a:t>
            </a:r>
          </a:p>
        </p:txBody>
      </p:sp>
      <p:pic>
        <p:nvPicPr>
          <p:cNvPr id="4098" name="Picture 2" descr="Implementing YOLOv8 for Aerial Satellite Image Building Segmentation and  Converting to Shape files | by Tony Alosius | Medium">
            <a:extLst>
              <a:ext uri="{FF2B5EF4-FFF2-40B4-BE49-F238E27FC236}">
                <a16:creationId xmlns:a16="http://schemas.microsoft.com/office/drawing/2014/main" id="{99305FFD-0CA9-E22C-DE0B-534364F818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05" r="25246" b="-1"/>
          <a:stretch/>
        </p:blipFill>
        <p:spPr bwMode="auto"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noFill/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A75F2EC7-A86F-B096-001A-DB6F27D1B5B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59467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2704">
        <p:fade/>
      </p:transition>
    </mc:Choice>
    <mc:Fallback>
      <p:transition spd="med" advTm="327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5" grpId="0"/>
      <p:bldP spid="6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brain&#10;&#10;Description automatically generated">
            <a:extLst>
              <a:ext uri="{FF2B5EF4-FFF2-40B4-BE49-F238E27FC236}">
                <a16:creationId xmlns:a16="http://schemas.microsoft.com/office/drawing/2014/main" id="{441095F4-24F4-D863-1F77-D12F9F9B25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470" y="1329641"/>
            <a:ext cx="9242323" cy="53111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B21684-A9EA-9BFC-8E2A-28FEC4679442}"/>
              </a:ext>
            </a:extLst>
          </p:cNvPr>
          <p:cNvSpPr txBox="1"/>
          <p:nvPr/>
        </p:nvSpPr>
        <p:spPr>
          <a:xfrm>
            <a:off x="1789470" y="357170"/>
            <a:ext cx="3102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SFBX1440"/>
              </a:rPr>
              <a:t>Overall Process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B40D0C-E6B4-B1BD-F403-9BF5BC3F683D}"/>
              </a:ext>
            </a:extLst>
          </p:cNvPr>
          <p:cNvSpPr/>
          <p:nvPr/>
        </p:nvSpPr>
        <p:spPr>
          <a:xfrm>
            <a:off x="1494504" y="357170"/>
            <a:ext cx="157316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Audio 61">
            <a:hlinkClick r:id="" action="ppaction://media"/>
            <a:extLst>
              <a:ext uri="{FF2B5EF4-FFF2-40B4-BE49-F238E27FC236}">
                <a16:creationId xmlns:a16="http://schemas.microsoft.com/office/drawing/2014/main" id="{806B7E0B-791A-607B-822D-36FEC518FF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41272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379">
        <p:fade/>
      </p:transition>
    </mc:Choice>
    <mc:Fallback>
      <p:transition spd="med" advTm="223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755AD4-40D2-F44A-FFD7-270C94C59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latin typeface="SFBX1440"/>
              </a:rPr>
              <a:t>Results</a:t>
            </a:r>
          </a:p>
        </p:txBody>
      </p:sp>
      <p:sp>
        <p:nvSpPr>
          <p:cNvPr id="27" name="Content Placeholder 8">
            <a:extLst>
              <a:ext uri="{FF2B5EF4-FFF2-40B4-BE49-F238E27FC236}">
                <a16:creationId xmlns:a16="http://schemas.microsoft.com/office/drawing/2014/main" id="{E7CFC0A1-4621-47F4-D74B-04FC9B2A0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SFBX1440"/>
              </a:rPr>
              <a:t>Normalized confusion matrix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blue squares with black text&#10;&#10;Description automatically generated">
            <a:extLst>
              <a:ext uri="{FF2B5EF4-FFF2-40B4-BE49-F238E27FC236}">
                <a16:creationId xmlns:a16="http://schemas.microsoft.com/office/drawing/2014/main" id="{BC4DB4DE-29CE-9DDA-F6E4-F7AAB65FBE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608" y="785986"/>
            <a:ext cx="6846363" cy="5134773"/>
          </a:xfrm>
          <a:prstGeom prst="rect">
            <a:avLst/>
          </a:prstGeom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8B126620-28AE-C8D9-D396-C711074CA1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1249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243">
        <p:fade/>
      </p:transition>
    </mc:Choice>
    <mc:Fallback>
      <p:transition spd="med" advTm="172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190E5A-ED4D-21BC-BF93-D63EF5ACD59D}"/>
              </a:ext>
            </a:extLst>
          </p:cNvPr>
          <p:cNvSpPr txBox="1"/>
          <p:nvPr/>
        </p:nvSpPr>
        <p:spPr>
          <a:xfrm>
            <a:off x="411480" y="2684095"/>
            <a:ext cx="4443154" cy="3492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SFBX1440"/>
              </a:rPr>
              <a:t>Precision vs. Recall curve</a:t>
            </a:r>
          </a:p>
        </p:txBody>
      </p:sp>
      <p:pic>
        <p:nvPicPr>
          <p:cNvPr id="6" name="Content Placeholder 5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1100442D-FDCF-F570-AE7E-CEEFF955CF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566" y="1310824"/>
            <a:ext cx="7021501" cy="4686853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1C92483D-4735-6CFA-FCAA-C8A3B1544B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67399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031">
        <p:fade/>
      </p:transition>
    </mc:Choice>
    <mc:Fallback>
      <p:transition spd="med" advTm="40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ollage of images of a brain&#10;&#10;Description automatically generated">
            <a:extLst>
              <a:ext uri="{FF2B5EF4-FFF2-40B4-BE49-F238E27FC236}">
                <a16:creationId xmlns:a16="http://schemas.microsoft.com/office/drawing/2014/main" id="{B7AA06D8-4EB0-2B74-DA59-15EB12BC68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25" y="387143"/>
            <a:ext cx="5388078" cy="5388078"/>
          </a:xfrm>
          <a:prstGeom prst="rect">
            <a:avLst/>
          </a:prstGeom>
        </p:spPr>
      </p:pic>
      <p:pic>
        <p:nvPicPr>
          <p:cNvPr id="12" name="Picture 11" descr="A collage of images of a brain&#10;&#10;Description automatically generated">
            <a:extLst>
              <a:ext uri="{FF2B5EF4-FFF2-40B4-BE49-F238E27FC236}">
                <a16:creationId xmlns:a16="http://schemas.microsoft.com/office/drawing/2014/main" id="{5647C565-170A-7CEA-E529-7407172DB9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399" y="387143"/>
            <a:ext cx="5388078" cy="53880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03AA843-0349-AF3B-8A20-2DF8DF826270}"/>
              </a:ext>
            </a:extLst>
          </p:cNvPr>
          <p:cNvSpPr txBox="1"/>
          <p:nvPr/>
        </p:nvSpPr>
        <p:spPr>
          <a:xfrm>
            <a:off x="1825112" y="5878678"/>
            <a:ext cx="2408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FBX1440"/>
              </a:rPr>
              <a:t>Validation batch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8E57C3-6692-3A1E-5FDC-3171CF44F39B}"/>
              </a:ext>
            </a:extLst>
          </p:cNvPr>
          <p:cNvSpPr txBox="1"/>
          <p:nvPr/>
        </p:nvSpPr>
        <p:spPr>
          <a:xfrm>
            <a:off x="8090478" y="5871923"/>
            <a:ext cx="2143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FBX1440"/>
              </a:rPr>
              <a:t>Predicted batch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EF0858C-89A1-B501-25F6-9312D6B6DF55}"/>
              </a:ext>
            </a:extLst>
          </p:cNvPr>
          <p:cNvCxnSpPr/>
          <p:nvPr/>
        </p:nvCxnSpPr>
        <p:spPr>
          <a:xfrm>
            <a:off x="5850194" y="3081182"/>
            <a:ext cx="442451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Audio 46">
            <a:hlinkClick r:id="" action="ppaction://media"/>
            <a:extLst>
              <a:ext uri="{FF2B5EF4-FFF2-40B4-BE49-F238E27FC236}">
                <a16:creationId xmlns:a16="http://schemas.microsoft.com/office/drawing/2014/main" id="{2F388071-E8AE-D7CE-AC87-F167D700ACD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76437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1691">
        <p:fade/>
      </p:transition>
    </mc:Choice>
    <mc:Fallback>
      <p:transition spd="med" advTm="316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</p:childTnLst>
        </p:cTn>
      </p:par>
    </p:tnLst>
    <p:bldLst>
      <p:bldP spid="14" grpId="0"/>
      <p:bldP spid="17" grpId="0"/>
    </p:bldLst>
  </p:timing>
  <p:extLst>
    <p:ext uri="{3A86A75C-4F4B-4683-9AE1-C65F6400EC91}">
      <p14:laserTraceLst xmlns:p14="http://schemas.microsoft.com/office/powerpoint/2010/main">
        <p14:tracePtLst>
          <p14:tracePt t="6580" x="4335463" y="12700"/>
          <p14:tracePt t="6585" x="4591050" y="85725"/>
          <p14:tracePt t="6595" x="4725988" y="146050"/>
          <p14:tracePt t="6604" x="4981575" y="206375"/>
          <p14:tracePt t="6616" x="5200650" y="279400"/>
          <p14:tracePt t="6636" x="5737225" y="463550"/>
          <p14:tracePt t="6653" x="6076950" y="657225"/>
          <p14:tracePt t="6668" x="6503988" y="852488"/>
          <p14:tracePt t="6683" x="6710363" y="998538"/>
          <p14:tracePt t="6702" x="6783388" y="1071563"/>
          <p14:tracePt t="6720" x="6821488" y="1133475"/>
          <p14:tracePt t="6723" x="6821488" y="1169988"/>
          <p14:tracePt t="6734" x="6832600" y="1230313"/>
          <p14:tracePt t="6753" x="6869113" y="1363663"/>
          <p14:tracePt t="6756" x="6881813" y="1449388"/>
          <p14:tracePt t="6768" x="6881813" y="1485900"/>
          <p14:tracePt t="6771" x="6894513" y="1535113"/>
          <p14:tracePt t="6783" x="6905625" y="1584325"/>
          <p14:tracePt t="6803" x="6918325" y="1657350"/>
          <p14:tracePt t="6821" x="6918325" y="1681163"/>
          <p14:tracePt t="6833" x="6931025" y="1717675"/>
          <p14:tracePt t="6834" x="6942138" y="1741488"/>
          <p14:tracePt t="6853" x="7015163" y="1827213"/>
          <p14:tracePt t="6869" x="7100888" y="1887538"/>
          <p14:tracePt t="6883" x="7137400" y="1912938"/>
          <p14:tracePt t="6900" x="7150100" y="1912938"/>
          <p14:tracePt t="6947" x="7161213" y="1912938"/>
          <p14:tracePt t="6953" x="7173913" y="1912938"/>
          <p14:tracePt t="6966" x="7186613" y="1912938"/>
          <p14:tracePt t="6983" x="7210425" y="1912938"/>
          <p14:tracePt t="7004" x="7246938" y="1900238"/>
          <p14:tracePt t="7021" x="7307263" y="1876425"/>
          <p14:tracePt t="7033" x="7343775" y="1863725"/>
          <p14:tracePt t="7053" x="7369175" y="1851025"/>
          <p14:tracePt t="7099" x="7392988" y="1839913"/>
          <p14:tracePt t="7114" x="7416800" y="1839913"/>
          <p14:tracePt t="7121" x="7429500" y="1839913"/>
          <p14:tracePt t="7137" x="7442200" y="1839913"/>
          <p14:tracePt t="7153" x="7453313" y="1839913"/>
          <p14:tracePt t="7167" x="7466013" y="1839913"/>
          <p14:tracePt t="7183" x="7515225" y="1827213"/>
          <p14:tracePt t="7200" x="7600950" y="1790700"/>
          <p14:tracePt t="7201" x="7612063" y="1778000"/>
          <p14:tracePt t="7219" x="7685088" y="1741488"/>
          <p14:tracePt t="7236" x="7710488" y="1717675"/>
          <p14:tracePt t="7253" x="7747000" y="1668463"/>
          <p14:tracePt t="7268" x="7758113" y="1644650"/>
          <p14:tracePt t="7286" x="7783513" y="1608138"/>
          <p14:tracePt t="7303" x="7794625" y="1558925"/>
          <p14:tracePt t="7316" x="7820025" y="1509713"/>
          <p14:tracePt t="7336" x="7820025" y="1485900"/>
          <p14:tracePt t="7339" x="7831138" y="1462088"/>
          <p14:tracePt t="7352" x="7831138" y="1449388"/>
          <p14:tracePt t="7353" x="7831138" y="1436688"/>
          <p14:tracePt t="7367" x="7843838" y="1412875"/>
          <p14:tracePt t="7383" x="7843838" y="1376363"/>
          <p14:tracePt t="7400" x="7856538" y="1339850"/>
          <p14:tracePt t="7402" x="7880350" y="1303338"/>
          <p14:tracePt t="7417" x="7880350" y="1290638"/>
          <p14:tracePt t="7434" x="7880350" y="1266825"/>
          <p14:tracePt t="7450" x="7880350" y="1206500"/>
          <p14:tracePt t="7466" x="7880350" y="1144588"/>
          <p14:tracePt t="7483" x="7880350" y="1084263"/>
          <p14:tracePt t="7502" x="7880350" y="1035050"/>
          <p14:tracePt t="7518" x="7880350" y="974725"/>
          <p14:tracePt t="7536" x="7867650" y="938213"/>
          <p14:tracePt t="7539" x="7856538" y="925513"/>
          <p14:tracePt t="7550" x="7843838" y="901700"/>
          <p14:tracePt t="7570" x="7820025" y="865188"/>
          <p14:tracePt t="7574" x="7794625" y="839788"/>
          <p14:tracePt t="7583" x="7783513" y="815975"/>
          <p14:tracePt t="7604" x="7721600" y="766763"/>
          <p14:tracePt t="7616" x="7721600" y="755650"/>
          <p14:tracePt t="7636" x="7697788" y="742950"/>
          <p14:tracePt t="7654" x="7685088" y="719138"/>
          <p14:tracePt t="7670" x="7624763" y="693738"/>
          <p14:tracePt t="7683" x="7575550" y="646113"/>
          <p14:tracePt t="7700" x="7539038" y="620713"/>
          <p14:tracePt t="7717" x="7539038" y="609600"/>
          <p14:tracePt t="7734" x="7502525" y="596900"/>
          <p14:tracePt t="7750" x="7466013" y="584200"/>
          <p14:tracePt t="7767" x="7429500" y="536575"/>
          <p14:tracePt t="7783" x="7392988" y="523875"/>
          <p14:tracePt t="7800" x="7380288" y="511175"/>
          <p14:tracePt t="7802" x="7356475" y="500063"/>
          <p14:tracePt t="7817" x="7332663" y="487363"/>
          <p14:tracePt t="7833" x="7319963" y="487363"/>
          <p14:tracePt t="7834" x="7296150" y="474663"/>
          <p14:tracePt t="7850" x="7234238" y="463550"/>
          <p14:tracePt t="7870" x="7197725" y="450850"/>
          <p14:tracePt t="7883" x="7173913" y="438150"/>
          <p14:tracePt t="7904" x="7137400" y="438150"/>
          <p14:tracePt t="7929" x="7113588" y="438150"/>
          <p14:tracePt t="7965" x="7100888" y="438150"/>
          <p14:tracePt t="7970" x="7088188" y="438150"/>
          <p14:tracePt t="8017" x="7077075" y="438150"/>
          <p14:tracePt t="8025" x="7064375" y="438150"/>
          <p14:tracePt t="8049" x="7051675" y="438150"/>
          <p14:tracePt t="8065" x="7040563" y="450850"/>
          <p14:tracePt t="8074" x="7027863" y="463550"/>
          <p14:tracePt t="8083" x="7004050" y="463550"/>
          <p14:tracePt t="8100" x="6954838" y="511175"/>
          <p14:tracePt t="8117" x="6881813" y="560388"/>
          <p14:tracePt t="8134" x="6845300" y="584200"/>
          <p14:tracePt t="8153" x="6796088" y="609600"/>
          <p14:tracePt t="8170" x="6783388" y="620713"/>
          <p14:tracePt t="8187" x="6772275" y="620713"/>
          <p14:tracePt t="8203" x="6772275" y="633413"/>
          <p14:tracePt t="8220" x="6746875" y="646113"/>
          <p14:tracePt t="8235" x="6723063" y="682625"/>
          <p14:tracePt t="8252" x="6662738" y="730250"/>
          <p14:tracePt t="8269" x="6613525" y="803275"/>
          <p14:tracePt t="8287" x="6589713" y="839788"/>
          <p14:tracePt t="8300" x="6564313" y="889000"/>
          <p14:tracePt t="8320" x="6527800" y="901700"/>
          <p14:tracePt t="8323" x="6516688" y="925513"/>
          <p14:tracePt t="8334" x="6516688" y="938213"/>
          <p14:tracePt t="8353" x="6503988" y="974725"/>
          <p14:tracePt t="8356" x="6491288" y="998538"/>
          <p14:tracePt t="8368" x="6480175" y="1035050"/>
          <p14:tracePt t="8384" x="6467475" y="1060450"/>
          <p14:tracePt t="8401" x="6467475" y="1084263"/>
          <p14:tracePt t="8459" x="6467475" y="1108075"/>
          <p14:tracePt t="8476" x="6467475" y="1157288"/>
          <p14:tracePt t="8484" x="6480175" y="1169988"/>
          <p14:tracePt t="8490" x="6491288" y="1181100"/>
          <p14:tracePt t="8502" x="6503988" y="1217613"/>
          <p14:tracePt t="8517" x="6516688" y="1230313"/>
          <p14:tracePt t="8534" x="6540500" y="1266825"/>
          <p14:tracePt t="8550" x="6553200" y="1303338"/>
          <p14:tracePt t="8567" x="6577013" y="1352550"/>
          <p14:tracePt t="8584" x="6637338" y="1412875"/>
          <p14:tracePt t="8600" x="6686550" y="1449388"/>
          <p14:tracePt t="8601" x="6686550" y="1462088"/>
          <p14:tracePt t="8618" x="6723063" y="1485900"/>
          <p14:tracePt t="8635" x="6783388" y="1522413"/>
          <p14:tracePt t="8652" x="6821488" y="1546225"/>
          <p14:tracePt t="8667" x="6845300" y="1558925"/>
          <p14:tracePt t="8687" x="6869113" y="1558925"/>
          <p14:tracePt t="8703" x="6894513" y="1571625"/>
          <p14:tracePt t="8707" x="6905625" y="1584325"/>
          <p14:tracePt t="8719" x="6918325" y="1584325"/>
          <p14:tracePt t="8735" x="6942138" y="1595438"/>
          <p14:tracePt t="8754" x="6978650" y="1608138"/>
          <p14:tracePt t="8757" x="6991350" y="1608138"/>
          <p14:tracePt t="8769" x="7040563" y="1631950"/>
          <p14:tracePt t="8771" x="7064375" y="1644650"/>
          <p14:tracePt t="8787" x="7124700" y="1657350"/>
          <p14:tracePt t="8800" x="7150100" y="1657350"/>
          <p14:tracePt t="8801" x="7173913" y="1657350"/>
          <p14:tracePt t="8820" x="7210425" y="1657350"/>
          <p14:tracePt t="8837" x="7234238" y="1657350"/>
          <p14:tracePt t="8865" x="7259638" y="1657350"/>
          <p14:tracePt t="8881" x="7270750" y="1657350"/>
          <p14:tracePt t="8907" x="7296150" y="1644650"/>
          <p14:tracePt t="8916" x="7307263" y="1644650"/>
          <p14:tracePt t="8921" x="7332663" y="1608138"/>
          <p14:tracePt t="8938" x="7356475" y="1595438"/>
          <p14:tracePt t="8941" x="7392988" y="1571625"/>
          <p14:tracePt t="8950" x="7416800" y="1558925"/>
          <p14:tracePt t="8967" x="7442200" y="1546225"/>
          <p14:tracePt t="8984" x="7466013" y="1535113"/>
          <p14:tracePt t="9004" x="7489825" y="1509713"/>
          <p14:tracePt t="9017" x="7515225" y="1485900"/>
          <p14:tracePt t="9018" x="7539038" y="1473200"/>
          <p14:tracePt t="9035" x="7575550" y="1412875"/>
          <p14:tracePt t="9051" x="7612063" y="1389063"/>
          <p14:tracePt t="9067" x="7637463" y="1352550"/>
          <p14:tracePt t="9084" x="7648575" y="1327150"/>
          <p14:tracePt t="9103" x="7685088" y="1279525"/>
          <p14:tracePt t="9117" x="7685088" y="1266825"/>
          <p14:tracePt t="9138" x="7710488" y="1230313"/>
          <p14:tracePt t="9151" x="7721600" y="1193800"/>
          <p14:tracePt t="9171" x="7721600" y="1108075"/>
          <p14:tracePt t="9184" x="7721600" y="1084263"/>
          <p14:tracePt t="9185" x="7721600" y="1071563"/>
          <p14:tracePt t="9204" x="7710488" y="1023938"/>
          <p14:tracePt t="9220" x="7673975" y="938213"/>
          <p14:tracePt t="9236" x="7661275" y="901700"/>
          <p14:tracePt t="9252" x="7612063" y="839788"/>
          <p14:tracePt t="9267" x="7588250" y="815975"/>
          <p14:tracePt t="9287" x="7551738" y="779463"/>
          <p14:tracePt t="9303" x="7502525" y="755650"/>
          <p14:tracePt t="9307" x="7478713" y="742950"/>
          <p14:tracePt t="9317" x="7453313" y="706438"/>
          <p14:tracePt t="9335" x="7380288" y="682625"/>
          <p14:tracePt t="9353" x="7296150" y="633413"/>
          <p14:tracePt t="9358" x="7259638" y="609600"/>
          <p14:tracePt t="9371" x="7197725" y="584200"/>
          <p14:tracePt t="9385" x="7150100" y="560388"/>
          <p14:tracePt t="9400" x="7124700" y="547688"/>
          <p14:tracePt t="9401" x="7100888" y="547688"/>
          <p14:tracePt t="9419" x="7077075" y="547688"/>
          <p14:tracePt t="9437" x="7040563" y="536575"/>
          <p14:tracePt t="9454" x="7027863" y="536575"/>
          <p14:tracePt t="9499" x="7015163" y="536575"/>
          <p14:tracePt t="9531" x="7004050" y="536575"/>
          <p14:tracePt t="9556" x="6954838" y="560388"/>
          <p14:tracePt t="9563" x="6858000" y="633413"/>
          <p14:tracePt t="9571" x="6723063" y="755650"/>
          <p14:tracePt t="9588" x="6454775" y="1035050"/>
          <p14:tracePt t="9603" x="6102350" y="1303338"/>
          <p14:tracePt t="9619" x="5919788" y="1389063"/>
          <p14:tracePt t="9619" x="5700713" y="1473200"/>
          <p14:tracePt t="9635" x="4591050" y="1778000"/>
          <p14:tracePt t="9654" x="3544888" y="1985963"/>
          <p14:tracePt t="9670" x="2911475" y="2106613"/>
          <p14:tracePt t="9685" x="2728913" y="2119313"/>
          <p14:tracePt t="9701" x="2655888" y="2119313"/>
          <p14:tracePt t="9717" x="2630488" y="2119313"/>
          <p14:tracePt t="9734" x="2557463" y="2119313"/>
          <p14:tracePt t="9751" x="2398713" y="2095500"/>
          <p14:tracePt t="9767" x="2205038" y="2058988"/>
          <p14:tracePt t="9786" x="1863725" y="1960563"/>
          <p14:tracePt t="9803" x="1535113" y="1876425"/>
          <p14:tracePt t="9819" x="1279525" y="1814513"/>
          <p14:tracePt t="9838" x="1169988" y="1790700"/>
          <p14:tracePt t="9853" x="1133475" y="1778000"/>
          <p14:tracePt t="9867" x="1120775" y="1766888"/>
          <p14:tracePt t="9887" x="1096963" y="1741488"/>
          <p14:tracePt t="9904" x="1035050" y="1681163"/>
          <p14:tracePt t="9907" x="998538" y="1657350"/>
          <p14:tracePt t="9918" x="949325" y="1595438"/>
          <p14:tracePt t="9934" x="828675" y="1535113"/>
          <p14:tracePt t="9955" x="730250" y="1449388"/>
          <p14:tracePt t="9968" x="719138" y="1436688"/>
          <p14:tracePt t="9984" x="682625" y="1400175"/>
          <p14:tracePt t="9985" x="669925" y="1389063"/>
          <p14:tracePt t="10001" x="657225" y="1363663"/>
          <p14:tracePt t="10002" x="646113" y="1339850"/>
          <p14:tracePt t="10021" x="609600" y="1303338"/>
          <p14:tracePt t="10039" x="596900" y="1290638"/>
          <p14:tracePt t="10042" x="596900" y="1266825"/>
          <p14:tracePt t="10067" x="584200" y="1254125"/>
          <p14:tracePt t="10073" x="573088" y="1230313"/>
          <p14:tracePt t="10084" x="560388" y="1193800"/>
          <p14:tracePt t="10104" x="536575" y="1157288"/>
          <p14:tracePt t="10109" x="536575" y="1120775"/>
          <p14:tracePt t="10117" x="523875" y="1084263"/>
          <p14:tracePt t="10139" x="500063" y="1047750"/>
          <p14:tracePt t="10177" x="487363" y="1035050"/>
          <p14:tracePt t="10185" x="487363" y="1023938"/>
          <p14:tracePt t="10195" x="487363" y="1011238"/>
          <p14:tracePt t="10205" x="474663" y="987425"/>
          <p14:tracePt t="10218" x="450850" y="950913"/>
          <p14:tracePt t="10234" x="427038" y="901700"/>
          <p14:tracePt t="10251" x="414338" y="865188"/>
          <p14:tracePt t="10271" x="401638" y="803275"/>
          <p14:tracePt t="10284" x="390525" y="766763"/>
          <p14:tracePt t="10304" x="390525" y="730250"/>
          <p14:tracePt t="10308" x="390525" y="719138"/>
          <p14:tracePt t="10318" x="401638" y="693738"/>
          <p14:tracePt t="10334" x="401638" y="669925"/>
          <p14:tracePt t="10351" x="438150" y="646113"/>
          <p14:tracePt t="10371" x="511175" y="584200"/>
          <p14:tracePt t="10390" x="560388" y="560388"/>
          <p14:tracePt t="10404" x="620713" y="511175"/>
          <p14:tracePt t="10418" x="693738" y="487363"/>
          <p14:tracePt t="10434" x="719138" y="474663"/>
          <p14:tracePt t="10454" x="730250" y="463550"/>
          <p14:tracePt t="10475" x="742950" y="463550"/>
          <p14:tracePt t="10487" x="766763" y="463550"/>
          <p14:tracePt t="10502" x="865188" y="463550"/>
          <p14:tracePt t="10518" x="938213" y="450850"/>
          <p14:tracePt t="10539" x="985838" y="438150"/>
          <p14:tracePt t="10551" x="998538" y="438150"/>
          <p14:tracePt t="10568" x="1022350" y="438150"/>
          <p14:tracePt t="10584" x="1035050" y="438150"/>
          <p14:tracePt t="10602" x="1058863" y="438150"/>
          <p14:tracePt t="10618" x="1096963" y="450850"/>
          <p14:tracePt t="10635" x="1290638" y="487363"/>
          <p14:tracePt t="10654" x="1389063" y="560388"/>
          <p14:tracePt t="10671" x="1485900" y="596900"/>
          <p14:tracePt t="10688" x="1558925" y="646113"/>
          <p14:tracePt t="10691" x="1582738" y="669925"/>
          <p14:tracePt t="10704" x="1595438" y="682625"/>
          <p14:tracePt t="10707" x="1619250" y="693738"/>
          <p14:tracePt t="10721" x="1631950" y="693738"/>
          <p14:tracePt t="10724" x="1631950" y="706438"/>
          <p14:tracePt t="10734" x="1644650" y="730250"/>
          <p14:tracePt t="10755" x="1668463" y="766763"/>
          <p14:tracePt t="10769" x="1681163" y="779463"/>
          <p14:tracePt t="10788" x="1692275" y="815975"/>
          <p14:tracePt t="10804" x="1692275" y="839788"/>
          <p14:tracePt t="10821" x="1704975" y="901700"/>
          <p14:tracePt t="10839" x="1704975" y="938213"/>
          <p14:tracePt t="10842" x="1704975" y="974725"/>
          <p14:tracePt t="10857" x="1704975" y="987425"/>
          <p14:tracePt t="10868" x="1704975" y="998538"/>
          <p14:tracePt t="10885" x="1681163" y="1047750"/>
          <p14:tracePt t="10901" x="1681163" y="1071563"/>
          <p14:tracePt t="10918" x="1681163" y="1120775"/>
          <p14:tracePt t="10934" x="1668463" y="1157288"/>
          <p14:tracePt t="10951" x="1644650" y="1193800"/>
          <p14:tracePt t="10968" x="1619250" y="1230313"/>
          <p14:tracePt t="10969" x="1608138" y="1243013"/>
          <p14:tracePt t="10985" x="1595438" y="1254125"/>
          <p14:tracePt t="10985" x="1571625" y="1279525"/>
          <p14:tracePt t="11002" x="1571625" y="1290638"/>
          <p14:tracePt t="11003" x="1558925" y="1303338"/>
          <p14:tracePt t="11020" x="1535113" y="1316038"/>
          <p14:tracePt t="11038" x="1485900" y="1363663"/>
          <p14:tracePt t="11051" x="1436688" y="1389063"/>
          <p14:tracePt t="11068" x="1389063" y="1425575"/>
          <p14:tracePt t="11089" x="1303338" y="1473200"/>
          <p14:tracePt t="11101" x="1279525" y="1485900"/>
          <p14:tracePt t="11121" x="1266825" y="1485900"/>
          <p14:tracePt t="11138" x="1243013" y="1485900"/>
          <p14:tracePt t="11151" x="1230313" y="1485900"/>
          <p14:tracePt t="11172" x="1181100" y="1498600"/>
          <p14:tracePt t="11195" x="1157288" y="1498600"/>
          <p14:tracePt t="11202" x="1144588" y="1498600"/>
          <p14:tracePt t="11251" x="1133475" y="1498600"/>
          <p14:tracePt t="11259" x="1108075" y="1498600"/>
          <p14:tracePt t="11270" x="1084263" y="1485900"/>
          <p14:tracePt t="11289" x="998538" y="1449388"/>
          <p14:tracePt t="11289" x="962025" y="1436688"/>
          <p14:tracePt t="11304" x="925513" y="1425575"/>
          <p14:tracePt t="11308" x="901700" y="1412875"/>
          <p14:tracePt t="11321" x="865188" y="1400175"/>
          <p14:tracePt t="11323" x="828675" y="1389063"/>
          <p14:tracePt t="11339" x="792163" y="1363663"/>
          <p14:tracePt t="11351" x="779463" y="1363663"/>
          <p14:tracePt t="11371" x="719138" y="1327150"/>
          <p14:tracePt t="11390" x="693738" y="1303338"/>
          <p14:tracePt t="11404" x="669925" y="1279525"/>
          <p14:tracePt t="11419" x="633413" y="1243013"/>
          <p14:tracePt t="11439" x="609600" y="1217613"/>
          <p14:tracePt t="11454" x="573088" y="1169988"/>
          <p14:tracePt t="11470" x="560388" y="1133475"/>
          <p14:tracePt t="11487" x="536575" y="1133475"/>
          <p14:tracePt t="11502" x="536575" y="1108075"/>
          <p14:tracePt t="11521" x="523875" y="1108075"/>
          <p14:tracePt t="11748" x="511175" y="1108075"/>
          <p14:tracePt t="11969" x="511175" y="1120775"/>
          <p14:tracePt t="11977" x="511175" y="1144588"/>
          <p14:tracePt t="11985" x="511175" y="1193800"/>
          <p14:tracePt t="12002" x="523875" y="1339850"/>
          <p14:tracePt t="12018" x="560388" y="1449388"/>
          <p14:tracePt t="12035" x="573088" y="1509713"/>
          <p14:tracePt t="12052" x="573088" y="1535113"/>
          <p14:tracePt t="12105" x="584200" y="1546225"/>
          <p14:tracePt t="12129" x="596900" y="1546225"/>
          <p14:tracePt t="12145" x="609600" y="1558925"/>
          <p14:tracePt t="12153" x="609600" y="1571625"/>
          <p14:tracePt t="12162" x="620713" y="1571625"/>
          <p14:tracePt t="12180" x="633413" y="1584325"/>
          <p14:tracePt t="12251" x="646113" y="1595438"/>
          <p14:tracePt t="12261" x="669925" y="1608138"/>
          <p14:tracePt t="12274" x="682625" y="1620838"/>
          <p14:tracePt t="12286" x="719138" y="1631950"/>
          <p14:tracePt t="12305" x="742950" y="1644650"/>
          <p14:tracePt t="12309" x="755650" y="1644650"/>
          <p14:tracePt t="12318" x="766763" y="1657350"/>
          <p14:tracePt t="12340" x="815975" y="1681163"/>
          <p14:tracePt t="12352" x="828675" y="1693863"/>
          <p14:tracePt t="12369" x="865188" y="1704975"/>
          <p14:tracePt t="12417" x="876300" y="1704975"/>
          <p14:tracePt t="12441" x="901700" y="1704975"/>
          <p14:tracePt t="12449" x="938213" y="1717675"/>
          <p14:tracePt t="12458" x="949325" y="1717675"/>
          <p14:tracePt t="12468" x="962025" y="1717675"/>
          <p14:tracePt t="12485" x="1011238" y="1717675"/>
          <p14:tracePt t="12502" x="1058863" y="1730375"/>
          <p14:tracePt t="12518" x="1108075" y="1730375"/>
          <p14:tracePt t="12535" x="1157288" y="1730375"/>
          <p14:tracePt t="12552" x="1206500" y="1730375"/>
          <p14:tracePt t="12553" x="1230313" y="1717675"/>
          <p14:tracePt t="12568" x="1254125" y="1704975"/>
          <p14:tracePt t="12585" x="1279525" y="1693863"/>
          <p14:tracePt t="12586" x="1290638" y="1693863"/>
          <p14:tracePt t="12605" x="1352550" y="1681163"/>
          <p14:tracePt t="12620" x="1412875" y="1657350"/>
          <p14:tracePt t="12638" x="1449388" y="1644650"/>
          <p14:tracePt t="12655" x="1449388" y="1631950"/>
          <p14:tracePt t="12673" x="1473200" y="1620838"/>
          <p14:tracePt t="12689" x="1498600" y="1595438"/>
          <p14:tracePt t="12692" x="1509713" y="1584325"/>
          <p14:tracePt t="12705" x="1522413" y="1558925"/>
          <p14:tracePt t="12708" x="1546225" y="1535113"/>
          <p14:tracePt t="12719" x="1558925" y="1522413"/>
          <p14:tracePt t="12735" x="1582738" y="1473200"/>
          <p14:tracePt t="12756" x="1655763" y="1425575"/>
          <p14:tracePt t="12769" x="1668463" y="1412875"/>
          <p14:tracePt t="12790" x="1668463" y="1400175"/>
          <p14:tracePt t="12810" x="1692275" y="1376363"/>
          <p14:tracePt t="12820" x="1704975" y="1363663"/>
          <p14:tracePt t="12836" x="1728788" y="1316038"/>
          <p14:tracePt t="12855" x="1754188" y="1266825"/>
          <p14:tracePt t="12871" x="1754188" y="1206500"/>
          <p14:tracePt t="12885" x="1765300" y="1169988"/>
          <p14:tracePt t="12902" x="1778000" y="1133475"/>
          <p14:tracePt t="12919" x="1778000" y="1108075"/>
          <p14:tracePt t="12935" x="1778000" y="1096963"/>
          <p14:tracePt t="12953" x="1778000" y="1060450"/>
          <p14:tracePt t="12969" x="1778000" y="1047750"/>
          <p14:tracePt t="12969" x="1778000" y="1023938"/>
          <p14:tracePt t="12985" x="1754188" y="974725"/>
          <p14:tracePt t="13002" x="1741488" y="925513"/>
          <p14:tracePt t="13019" x="1741488" y="901700"/>
          <p14:tracePt t="13035" x="1717675" y="876300"/>
          <p14:tracePt t="13052" x="1717675" y="865188"/>
          <p14:tracePt t="13069" x="1692275" y="828675"/>
          <p14:tracePt t="13089" x="1655763" y="803275"/>
          <p14:tracePt t="13090" x="1655763" y="779463"/>
          <p14:tracePt t="13105" x="1631950" y="742950"/>
          <p14:tracePt t="13108" x="1619250" y="742950"/>
          <p14:tracePt t="13123" x="1595438" y="719138"/>
          <p14:tracePt t="13140" x="1582738" y="682625"/>
          <p14:tracePt t="13155" x="1571625" y="682625"/>
          <p14:tracePt t="13172" x="1546225" y="657225"/>
          <p14:tracePt t="13185" x="1535113" y="657225"/>
          <p14:tracePt t="13202" x="1498600" y="646113"/>
          <p14:tracePt t="13219" x="1462088" y="620713"/>
          <p14:tracePt t="13235" x="1412875" y="596900"/>
          <p14:tracePt t="13252" x="1389063" y="573088"/>
          <p14:tracePt t="13269" x="1352550" y="547688"/>
          <p14:tracePt t="13285" x="1303338" y="536575"/>
          <p14:tracePt t="13302" x="1266825" y="511175"/>
          <p14:tracePt t="13319" x="1206500" y="474663"/>
          <p14:tracePt t="13345" x="1181100" y="474663"/>
          <p14:tracePt t="13353" x="1181100" y="463550"/>
          <p14:tracePt t="13372" x="1144588" y="463550"/>
          <p14:tracePt t="13389" x="1133475" y="463550"/>
          <p14:tracePt t="13420" x="1120775" y="463550"/>
          <p14:tracePt t="13425" x="1108075" y="463550"/>
          <p14:tracePt t="13450" x="1096963" y="463550"/>
          <p14:tracePt t="13457" x="1071563" y="463550"/>
          <p14:tracePt t="13469" x="1058863" y="463550"/>
          <p14:tracePt t="13486" x="1022350" y="463550"/>
          <p14:tracePt t="13502" x="1011238" y="463550"/>
          <p14:tracePt t="13523" x="949325" y="463550"/>
          <p14:tracePt t="13540" x="901700" y="463550"/>
          <p14:tracePt t="13556" x="889000" y="487363"/>
          <p14:tracePt t="13572" x="852488" y="500063"/>
          <p14:tracePt t="13586" x="839788" y="500063"/>
          <p14:tracePt t="13602" x="828675" y="511175"/>
          <p14:tracePt t="13620" x="803275" y="536575"/>
          <p14:tracePt t="13636" x="779463" y="547688"/>
          <p14:tracePt t="13652" x="742950" y="573088"/>
          <p14:tracePt t="13669" x="706438" y="596900"/>
          <p14:tracePt t="13689" x="657225" y="633413"/>
          <p14:tracePt t="13692" x="646113" y="633413"/>
          <p14:tracePt t="13702" x="633413" y="646113"/>
          <p14:tracePt t="13719" x="609600" y="657225"/>
          <p14:tracePt t="13736" x="573088" y="706438"/>
          <p14:tracePt t="13753" x="547688" y="719138"/>
          <p14:tracePt t="13770" x="536575" y="719138"/>
          <p14:tracePt t="13786" x="536575" y="730250"/>
          <p14:tracePt t="13802" x="523875" y="742950"/>
          <p14:tracePt t="13819" x="500063" y="792163"/>
          <p14:tracePt t="13836" x="487363" y="815975"/>
          <p14:tracePt t="13852" x="450850" y="839788"/>
          <p14:tracePt t="13869" x="438150" y="876300"/>
          <p14:tracePt t="13886" x="438150" y="901700"/>
          <p14:tracePt t="13902" x="414338" y="925513"/>
          <p14:tracePt t="13921" x="414338" y="938213"/>
          <p14:tracePt t="13955" x="401638" y="950913"/>
          <p14:tracePt t="13961" x="401638" y="962025"/>
          <p14:tracePt t="13977" x="401638" y="987425"/>
          <p14:tracePt t="13986" x="390525" y="998538"/>
          <p14:tracePt t="14002" x="390525" y="1011238"/>
          <p14:tracePt t="14022" x="390525" y="1035050"/>
          <p14:tracePt t="14039" x="390525" y="1071563"/>
          <p14:tracePt t="14042" x="390525" y="1084263"/>
          <p14:tracePt t="14052" x="390525" y="1096963"/>
          <p14:tracePt t="14069" x="390525" y="1108075"/>
          <p14:tracePt t="14089" x="390525" y="1120775"/>
          <p14:tracePt t="14107" x="390525" y="1133475"/>
          <p14:tracePt t="14123" x="390525" y="1144588"/>
          <p14:tracePt t="14140" x="390525" y="1181100"/>
          <p14:tracePt t="14155" x="414338" y="1230313"/>
          <p14:tracePt t="14172" x="450850" y="1279525"/>
          <p14:tracePt t="14189" x="474663" y="1316038"/>
          <p14:tracePt t="14204" x="500063" y="1352550"/>
          <p14:tracePt t="14222" x="511175" y="1363663"/>
          <p14:tracePt t="14240" x="536575" y="1389063"/>
          <p14:tracePt t="14243" x="560388" y="1400175"/>
          <p14:tracePt t="14252" x="560388" y="1412875"/>
          <p14:tracePt t="14272" x="609600" y="1449388"/>
          <p14:tracePt t="14275" x="620713" y="1449388"/>
          <p14:tracePt t="14289" x="646113" y="1462088"/>
          <p14:tracePt t="14291" x="646113" y="1473200"/>
          <p14:tracePt t="14305" x="657225" y="1473200"/>
          <p14:tracePt t="14323" x="669925" y="1473200"/>
          <p14:tracePt t="14340" x="693738" y="1473200"/>
          <p14:tracePt t="14352" x="693738" y="1485900"/>
          <p14:tracePt t="14353" x="706438" y="1498600"/>
          <p14:tracePt t="14369" x="730250" y="1509713"/>
          <p14:tracePt t="14370" x="755650" y="1509713"/>
          <p14:tracePt t="14386" x="803275" y="1535113"/>
          <p14:tracePt t="14402" x="852488" y="1546225"/>
          <p14:tracePt t="14433" x="876300" y="1546225"/>
          <p14:tracePt t="14441" x="889000" y="1546225"/>
          <p14:tracePt t="14453" x="901700" y="1546225"/>
          <p14:tracePt t="14470" x="912813" y="1558925"/>
          <p14:tracePt t="14489" x="949325" y="1571625"/>
          <p14:tracePt t="14505" x="962025" y="1571625"/>
          <p14:tracePt t="14530" x="985838" y="1571625"/>
          <p14:tracePt t="14546" x="1011238" y="1571625"/>
          <p14:tracePt t="14555" x="1035050" y="1571625"/>
          <p14:tracePt t="14586" x="1058863" y="1571625"/>
          <p14:tracePt t="14627" x="1071563" y="1571625"/>
          <p14:tracePt t="14659" x="1084263" y="1571625"/>
          <p14:tracePt t="14667" x="1108075" y="1571625"/>
          <p14:tracePt t="14674" x="1144588" y="1571625"/>
          <p14:tracePt t="14689" x="1157288" y="1558925"/>
          <p14:tracePt t="14692" x="1181100" y="1558925"/>
          <p14:tracePt t="14707" x="1206500" y="1535113"/>
          <p14:tracePt t="14719" x="1230313" y="1535113"/>
          <p14:tracePt t="14736" x="1254125" y="1535113"/>
          <p14:tracePt t="14737" x="1266825" y="1535113"/>
          <p14:tracePt t="14756" x="1303338" y="1522413"/>
          <p14:tracePt t="14770" x="1327150" y="1509713"/>
          <p14:tracePt t="14786" x="1339850" y="1498600"/>
          <p14:tracePt t="14803" x="1376363" y="1473200"/>
          <p14:tracePt t="14819" x="1400175" y="1436688"/>
          <p14:tracePt t="14836" x="1449388" y="1412875"/>
          <p14:tracePt t="14853" x="1462088" y="1376363"/>
          <p14:tracePt t="14869" x="1498600" y="1339850"/>
          <p14:tracePt t="14886" x="1498600" y="1316038"/>
          <p14:tracePt t="14903" x="1522413" y="1290638"/>
          <p14:tracePt t="14920" x="1546225" y="1254125"/>
          <p14:tracePt t="14936" x="1546225" y="1217613"/>
          <p14:tracePt t="14953" x="1546225" y="1169988"/>
          <p14:tracePt t="14969" x="1546225" y="1120775"/>
          <p14:tracePt t="14989" x="1546225" y="1096963"/>
          <p14:tracePt t="15003" x="1546225" y="1071563"/>
          <p14:tracePt t="15022" x="1522413" y="1035050"/>
          <p14:tracePt t="15039" x="1522413" y="1011238"/>
          <p14:tracePt t="15043" x="1509713" y="987425"/>
          <p14:tracePt t="15053" x="1498600" y="962025"/>
          <p14:tracePt t="15073" x="1485900" y="938213"/>
          <p14:tracePt t="15074" x="1485900" y="925513"/>
          <p14:tracePt t="15089" x="1462088" y="912813"/>
          <p14:tracePt t="15093" x="1436688" y="876300"/>
          <p14:tracePt t="15103" x="1425575" y="865188"/>
          <p14:tracePt t="15120" x="1412875" y="852488"/>
          <p14:tracePt t="15140" x="1389063" y="828675"/>
          <p14:tracePt t="15156" x="1339850" y="803275"/>
          <p14:tracePt t="15173" x="1316038" y="766763"/>
          <p14:tracePt t="15189" x="1290638" y="730250"/>
          <p14:tracePt t="15206" x="1230313" y="693738"/>
          <p14:tracePt t="15223" x="1206500" y="669925"/>
          <p14:tracePt t="15240" x="1157288" y="657225"/>
          <p14:tracePt t="15243" x="1157288" y="633413"/>
          <p14:tracePt t="15256" x="1157288" y="646113"/>
          <p14:tracePt t="15271" x="1144588" y="646113"/>
          <p14:tracePt t="15289" x="1133475" y="633413"/>
          <p14:tracePt t="15293" x="1096963" y="609600"/>
          <p14:tracePt t="15305" x="1084263" y="609600"/>
          <p14:tracePt t="15323" x="1047750" y="596900"/>
          <p14:tracePt t="15342" x="1035050" y="596900"/>
          <p14:tracePt t="15353" x="1011238" y="596900"/>
          <p14:tracePt t="15354" x="998538" y="584200"/>
          <p14:tracePt t="15370" x="962025" y="584200"/>
          <p14:tracePt t="15389" x="938213" y="584200"/>
          <p14:tracePt t="15406" x="901700" y="584200"/>
          <p14:tracePt t="15423" x="865188" y="584200"/>
          <p14:tracePt t="15438" x="828675" y="584200"/>
          <p14:tracePt t="15455" x="803275" y="584200"/>
          <p14:tracePt t="15473" x="779463" y="596900"/>
          <p14:tracePt t="15475" x="755650" y="596900"/>
          <p14:tracePt t="15499" x="755650" y="609600"/>
          <p14:tracePt t="15515" x="730250" y="609600"/>
          <p14:tracePt t="15523" x="706438" y="633413"/>
          <p14:tracePt t="15539" x="669925" y="633413"/>
          <p14:tracePt t="15554" x="646113" y="646113"/>
          <p14:tracePt t="15570" x="609600" y="669925"/>
          <p14:tracePt t="15586" x="596900" y="682625"/>
          <p14:tracePt t="15617" x="573088" y="682625"/>
          <p14:tracePt t="15633" x="547688" y="706438"/>
          <p14:tracePt t="15641" x="536575" y="719138"/>
          <p14:tracePt t="15657" x="511175" y="719138"/>
          <p14:tracePt t="15670" x="511175" y="742950"/>
          <p14:tracePt t="15689" x="500063" y="755650"/>
          <p14:tracePt t="15703" x="487363" y="766763"/>
          <p14:tracePt t="15723" x="474663" y="779463"/>
          <p14:tracePt t="15739" x="463550" y="779463"/>
          <p14:tracePt t="15761" x="463550" y="792163"/>
          <p14:tracePt t="15772" x="450850" y="803275"/>
          <p14:tracePt t="15786" x="438150" y="828675"/>
          <p14:tracePt t="15806" x="438150" y="839788"/>
          <p14:tracePt t="15823" x="427038" y="865188"/>
          <p14:tracePt t="15839" x="427038" y="876300"/>
          <p14:tracePt t="15867" x="414338" y="889000"/>
          <p14:tracePt t="15899" x="414338" y="912813"/>
          <p14:tracePt t="15961" x="414338" y="938213"/>
          <p14:tracePt t="16001" x="414338" y="950913"/>
          <p14:tracePt t="16033" x="414338" y="974725"/>
          <p14:tracePt t="16065" x="414338" y="987425"/>
          <p14:tracePt t="16097" x="414338" y="1011238"/>
          <p14:tracePt t="16113" x="414338" y="1023938"/>
          <p14:tracePt t="16121" x="414338" y="1035050"/>
          <p14:tracePt t="16129" x="414338" y="1047750"/>
          <p14:tracePt t="16137" x="414338" y="1060450"/>
          <p14:tracePt t="16154" x="414338" y="1071563"/>
          <p14:tracePt t="16174" x="414338" y="1120775"/>
          <p14:tracePt t="16190" x="427038" y="1181100"/>
          <p14:tracePt t="16203" x="438150" y="1206500"/>
          <p14:tracePt t="16223" x="438150" y="1217613"/>
          <p14:tracePt t="16240" x="438150" y="1243013"/>
          <p14:tracePt t="16244" x="438150" y="1254125"/>
          <p14:tracePt t="16255" x="438150" y="1266825"/>
          <p14:tracePt t="16273" x="463550" y="1303338"/>
          <p14:tracePt t="16276" x="474663" y="1316038"/>
          <p14:tracePt t="16287" x="474663" y="1339850"/>
          <p14:tracePt t="16307" x="487363" y="1376363"/>
          <p14:tracePt t="16323" x="500063" y="1376363"/>
          <p14:tracePt t="16341" x="511175" y="1389063"/>
          <p14:tracePt t="16357" x="511175" y="1412875"/>
          <p14:tracePt t="16374" x="523875" y="1425575"/>
          <p14:tracePt t="16390" x="536575" y="1449388"/>
          <p14:tracePt t="16406" x="560388" y="1485900"/>
          <p14:tracePt t="16423" x="573088" y="1485900"/>
          <p14:tracePt t="16440" x="609600" y="1535113"/>
          <p14:tracePt t="16444" x="620713" y="1546225"/>
          <p14:tracePt t="16459" x="633413" y="1558925"/>
          <p14:tracePt t="16473" x="633413" y="1571625"/>
          <p14:tracePt t="16476" x="646113" y="1571625"/>
          <p14:tracePt t="16489" x="657225" y="1584325"/>
          <p14:tracePt t="16491" x="669925" y="1584325"/>
          <p14:tracePt t="16587" x="682625" y="1584325"/>
          <p14:tracePt t="16627" x="693738" y="1608138"/>
          <p14:tracePt t="16635" x="706438" y="1620838"/>
          <p14:tracePt t="16642" x="730250" y="1631950"/>
          <p14:tracePt t="16656" x="755650" y="1681163"/>
          <p14:tracePt t="16659" x="792163" y="1754188"/>
          <p14:tracePt t="16673" x="839788" y="1863725"/>
          <p14:tracePt t="16676" x="889000" y="1900238"/>
          <p14:tracePt t="16687" x="938213" y="1973263"/>
          <p14:tracePt t="16704" x="1011238" y="2095500"/>
          <p14:tracePt t="16720" x="1108075" y="2205038"/>
          <p14:tracePt t="16721" x="1157288" y="2254250"/>
          <p14:tracePt t="16737" x="1327150" y="2436813"/>
          <p14:tracePt t="16753" x="1509713" y="2570163"/>
          <p14:tracePt t="16770" x="1803400" y="2752725"/>
          <p14:tracePt t="16787" x="2301875" y="2911475"/>
          <p14:tracePt t="16803" x="2655888" y="3021013"/>
          <p14:tracePt t="16820" x="3044825" y="3130550"/>
          <p14:tracePt t="16838" x="3471863" y="3190875"/>
          <p14:tracePt t="16856" x="3665538" y="3216275"/>
          <p14:tracePt t="16860" x="3800475" y="3216275"/>
          <p14:tracePt t="16874" x="4032250" y="3203575"/>
          <p14:tracePt t="16887" x="4189413" y="3179763"/>
          <p14:tracePt t="16903" x="4994275" y="3033713"/>
          <p14:tracePt t="16920" x="5505450" y="2911475"/>
          <p14:tracePt t="16921" x="5737225" y="2874963"/>
          <p14:tracePt t="16940" x="6089650" y="2752725"/>
          <p14:tracePt t="16953" x="6235700" y="2703513"/>
          <p14:tracePt t="16954" x="6321425" y="2679700"/>
          <p14:tracePt t="16973" x="6467475" y="2570163"/>
          <p14:tracePt t="16990" x="6600825" y="2447925"/>
          <p14:tracePt t="16995" x="6686550" y="2351088"/>
          <p14:tracePt t="17004" x="6772275" y="2241550"/>
          <p14:tracePt t="17020" x="6894513" y="2070100"/>
          <p14:tracePt t="17037" x="6967538" y="1997075"/>
          <p14:tracePt t="17054" x="7040563" y="1949450"/>
          <p14:tracePt t="17070" x="7064375" y="1924050"/>
          <p14:tracePt t="17087" x="7100888" y="1876425"/>
          <p14:tracePt t="17104" x="7124700" y="1839913"/>
          <p14:tracePt t="17120" x="7150100" y="1790700"/>
          <p14:tracePt t="17137" x="7197725" y="1754188"/>
          <p14:tracePt t="17153" x="7259638" y="1704975"/>
          <p14:tracePt t="17170" x="7283450" y="1681163"/>
          <p14:tracePt t="17187" x="7319963" y="1657350"/>
          <p14:tracePt t="17204" x="7343775" y="1631950"/>
          <p14:tracePt t="17225" x="7380288" y="1620838"/>
          <p14:tracePt t="17228" x="7416800" y="1620838"/>
          <p14:tracePt t="17240" x="7442200" y="1620838"/>
          <p14:tracePt t="17243" x="7478713" y="1608138"/>
          <p14:tracePt t="17253" x="7526338" y="1608138"/>
          <p14:tracePt t="17270" x="7551738" y="1608138"/>
          <p14:tracePt t="17299" x="7564438" y="1608138"/>
          <p14:tracePt t="17353" x="7575550" y="1608138"/>
          <p14:tracePt t="17361" x="7588250" y="1595438"/>
          <p14:tracePt t="17377" x="7600950" y="1584325"/>
          <p14:tracePt t="17387" x="7624763" y="1571625"/>
          <p14:tracePt t="17404" x="7661275" y="1546225"/>
          <p14:tracePt t="17424" x="7673975" y="1522413"/>
          <p14:tracePt t="17427" x="7697788" y="1509713"/>
          <p14:tracePt t="17437" x="7710488" y="1498600"/>
          <p14:tracePt t="17454" x="7734300" y="1473200"/>
          <p14:tracePt t="17470" x="7734300" y="1449388"/>
          <p14:tracePt t="17491" x="7758113" y="1389063"/>
          <p14:tracePt t="17504" x="7758113" y="1363663"/>
          <p14:tracePt t="17505" x="7758113" y="1352550"/>
          <p14:tracePt t="17525" x="7758113" y="1316038"/>
          <p14:tracePt t="17540" x="7770813" y="1279525"/>
          <p14:tracePt t="17555" x="7770813" y="1266825"/>
          <p14:tracePt t="17577" x="7770813" y="1254125"/>
          <p14:tracePt t="17587" x="7770813" y="1243013"/>
          <p14:tracePt t="17604" x="7770813" y="1206500"/>
          <p14:tracePt t="17624" x="7770813" y="1181100"/>
          <p14:tracePt t="17627" x="7770813" y="1157288"/>
          <p14:tracePt t="17640" x="7758113" y="1133475"/>
          <p14:tracePt t="17643" x="7747000" y="1108075"/>
          <p14:tracePt t="17656" x="7747000" y="1084263"/>
          <p14:tracePt t="17671" x="7734300" y="1071563"/>
          <p14:tracePt t="17687" x="7721600" y="1047750"/>
          <p14:tracePt t="17704" x="7685088" y="998538"/>
          <p14:tracePt t="17721" x="7637463" y="950913"/>
          <p14:tracePt t="17738" x="7612063" y="925513"/>
          <p14:tracePt t="17757" x="7575550" y="876300"/>
          <p14:tracePt t="17775" x="7564438" y="865188"/>
          <p14:tracePt t="17778" x="7539038" y="839788"/>
          <p14:tracePt t="17787" x="7515225" y="828675"/>
          <p14:tracePt t="17807" x="7502525" y="815975"/>
          <p14:tracePt t="17825" x="7478713" y="792163"/>
          <p14:tracePt t="17826" x="7453313" y="779463"/>
          <p14:tracePt t="17840" x="7442200" y="766763"/>
          <p14:tracePt t="17843" x="7429500" y="742950"/>
          <p14:tracePt t="17857" x="7416800" y="742950"/>
          <p14:tracePt t="17860" x="7392988" y="742950"/>
          <p14:tracePt t="17872" x="7392988" y="730250"/>
          <p14:tracePt t="17874" x="7380288" y="730250"/>
          <p14:tracePt t="17887" x="7343775" y="706438"/>
          <p14:tracePt t="17904" x="7332663" y="706438"/>
          <p14:tracePt t="17905" x="7307263" y="682625"/>
          <p14:tracePt t="17921" x="7307263" y="669925"/>
          <p14:tracePt t="17922" x="7270750" y="657225"/>
          <p14:tracePt t="17937" x="7234238" y="646113"/>
          <p14:tracePt t="17938" x="7223125" y="620713"/>
          <p14:tracePt t="17954" x="7197725" y="609600"/>
          <p14:tracePt t="17971" x="7173913" y="596900"/>
          <p14:tracePt t="18009" x="7150100" y="596900"/>
          <p14:tracePt t="18044" x="7124700" y="596900"/>
          <p14:tracePt t="18049" x="7113588" y="596900"/>
          <p14:tracePt t="18059" x="7113588" y="609600"/>
          <p14:tracePt t="18073" x="7088188" y="609600"/>
          <p14:tracePt t="18091" x="7064375" y="620713"/>
          <p14:tracePt t="18104" x="7040563" y="620713"/>
          <p14:tracePt t="18125" x="6991350" y="646113"/>
          <p14:tracePt t="18141" x="6967538" y="657225"/>
          <p14:tracePt t="18157" x="6942138" y="669925"/>
          <p14:tracePt t="18174" x="6918325" y="682625"/>
          <p14:tracePt t="18190" x="6905625" y="693738"/>
          <p14:tracePt t="18206" x="6881813" y="706438"/>
          <p14:tracePt t="18221" x="6858000" y="730250"/>
          <p14:tracePt t="18238" x="6821488" y="755650"/>
          <p14:tracePt t="18257" x="6796088" y="766763"/>
          <p14:tracePt t="18291" x="6772275" y="792163"/>
          <p14:tracePt t="18299" x="6746875" y="828675"/>
          <p14:tracePt t="18308" x="6735763" y="865188"/>
          <p14:tracePt t="18322" x="6723063" y="876300"/>
          <p14:tracePt t="18324" x="6699250" y="901700"/>
          <p14:tracePt t="18340" x="6686550" y="925513"/>
          <p14:tracePt t="18357" x="6673850" y="950913"/>
          <p14:tracePt t="18374" x="6650038" y="962025"/>
          <p14:tracePt t="18390" x="6637338" y="998538"/>
          <p14:tracePt t="18411" x="6637338" y="1011238"/>
          <p14:tracePt t="18421" x="6626225" y="1035050"/>
          <p14:tracePt t="18441" x="6600825" y="1084263"/>
          <p14:tracePt t="18445" x="6600825" y="1096963"/>
          <p14:tracePt t="18454" x="6589713" y="1133475"/>
          <p14:tracePt t="18474" x="6589713" y="1157288"/>
          <p14:tracePt t="18488" x="6589713" y="1169988"/>
          <p14:tracePt t="18508" x="6589713" y="1217613"/>
          <p14:tracePt t="18524" x="6589713" y="1243013"/>
          <p14:tracePt t="18541" x="6589713" y="1303338"/>
          <p14:tracePt t="18554" x="6589713" y="1339850"/>
          <p14:tracePt t="18574" x="6613525" y="1352550"/>
          <p14:tracePt t="18588" x="6626225" y="1389063"/>
          <p14:tracePt t="18604" x="6650038" y="1400175"/>
          <p14:tracePt t="18625" x="6673850" y="1425575"/>
          <p14:tracePt t="18628" x="6686550" y="1436688"/>
          <p14:tracePt t="18641" x="6699250" y="1449388"/>
          <p14:tracePt t="18654" x="6735763" y="1462088"/>
          <p14:tracePt t="18671" x="6735763" y="1473200"/>
          <p14:tracePt t="18691" x="6808788" y="1509713"/>
          <p14:tracePt t="18714" x="6821488" y="1509713"/>
          <p14:tracePt t="18721" x="6845300" y="1522413"/>
          <p14:tracePt t="18741" x="6858000" y="1546225"/>
          <p14:tracePt t="18757" x="6918325" y="1558925"/>
          <p14:tracePt t="18774" x="6942138" y="1584325"/>
          <p14:tracePt t="18791" x="6967538" y="1584325"/>
          <p14:tracePt t="18804" x="7004050" y="1584325"/>
          <p14:tracePt t="18824" x="7027863" y="1595438"/>
          <p14:tracePt t="18827" x="7040563" y="1595438"/>
          <p14:tracePt t="18840" x="7051675" y="1595438"/>
          <p14:tracePt t="18844" x="7064375" y="1595438"/>
          <p14:tracePt t="18854" x="7088188" y="1608138"/>
          <p14:tracePt t="18876" x="7100888" y="1620838"/>
          <p14:tracePt t="18887" x="7113588" y="1620838"/>
          <p14:tracePt t="18907" x="7150100" y="1620838"/>
          <p14:tracePt t="18925" x="7173913" y="1620838"/>
          <p14:tracePt t="18941" x="7197725" y="1620838"/>
          <p14:tracePt t="18954" x="7223125" y="1620838"/>
          <p14:tracePt t="18975" x="7246938" y="1620838"/>
          <p14:tracePt t="18991" x="7270750" y="1620838"/>
          <p14:tracePt t="19007" x="7307263" y="1620838"/>
          <p14:tracePt t="19021" x="7332663" y="1620838"/>
          <p14:tracePt t="19049" x="7356475" y="1620838"/>
          <p14:tracePt t="19057" x="7392988" y="1620838"/>
          <p14:tracePt t="19071" x="7405688" y="1620838"/>
          <p14:tracePt t="19088" x="7442200" y="1620838"/>
          <p14:tracePt t="19089" x="7453313" y="1620838"/>
          <p14:tracePt t="19104" x="7466013" y="1620838"/>
          <p14:tracePt t="19121" x="7502525" y="1608138"/>
          <p14:tracePt t="19122" x="7526338" y="1595438"/>
          <p14:tracePt t="19138" x="7539038" y="1584325"/>
          <p14:tracePt t="19154" x="7575550" y="1584325"/>
          <p14:tracePt t="19171" x="7588250" y="1558925"/>
          <p14:tracePt t="19189" x="7612063" y="1546225"/>
          <p14:tracePt t="19204" x="7648575" y="1535113"/>
          <p14:tracePt t="19224" x="7673975" y="1509713"/>
          <p14:tracePt t="19241" x="7685088" y="1509713"/>
          <p14:tracePt t="19244" x="7697788" y="1509713"/>
          <p14:tracePt t="19254" x="7721600" y="1485900"/>
          <p14:tracePt t="19276" x="7758113" y="1449388"/>
          <p14:tracePt t="19292" x="7770813" y="1436688"/>
          <p14:tracePt t="19307" x="7783513" y="1425575"/>
          <p14:tracePt t="19321" x="7783513" y="1412875"/>
          <p14:tracePt t="19322" x="7794625" y="1400175"/>
          <p14:tracePt t="19341" x="7807325" y="1363663"/>
          <p14:tracePt t="19358" x="7820025" y="1352550"/>
          <p14:tracePt t="19373" x="7820025" y="1327150"/>
          <p14:tracePt t="19391" x="7820025" y="1279525"/>
          <p14:tracePt t="19407" x="7831138" y="1254125"/>
          <p14:tracePt t="19451" x="7831138" y="1243013"/>
          <p14:tracePt t="19459" x="7831138" y="1217613"/>
          <p14:tracePt t="19498" x="7820025" y="1217613"/>
          <p14:tracePt t="19507" x="7807325" y="1206500"/>
          <p14:tracePt t="19513" x="7794625" y="1181100"/>
          <p14:tracePt t="19522" x="7783513" y="1181100"/>
          <p14:tracePt t="19538" x="7734300" y="1120775"/>
          <p14:tracePt t="19555" x="7661275" y="1060450"/>
          <p14:tracePt t="19571" x="7624763" y="1011238"/>
          <p14:tracePt t="19588" x="7600950" y="974725"/>
          <p14:tracePt t="19608" x="7575550" y="962025"/>
          <p14:tracePt t="19609" x="7564438" y="950913"/>
          <p14:tracePt t="19625" x="7539038" y="925513"/>
          <p14:tracePt t="19638" x="7515225" y="901700"/>
          <p14:tracePt t="19658" x="7489825" y="876300"/>
          <p14:tracePt t="19660" x="7478713" y="865188"/>
          <p14:tracePt t="19671" x="7466013" y="852488"/>
          <p14:tracePt t="19692" x="7416800" y="792163"/>
          <p14:tracePt t="19708" x="7392988" y="779463"/>
          <p14:tracePt t="19724" x="7369175" y="755650"/>
          <p14:tracePt t="19741" x="7356475" y="755650"/>
          <p14:tracePt t="19763" x="7343775" y="742950"/>
          <p14:tracePt t="19779" x="7332663" y="742950"/>
          <p14:tracePt t="19803" x="7332663" y="730250"/>
          <p14:tracePt t="19809" x="7307263" y="719138"/>
          <p14:tracePt t="19825" x="7296150" y="719138"/>
          <p14:tracePt t="19841" x="7283450" y="706438"/>
          <p14:tracePt t="19856" x="7270750" y="693738"/>
          <p14:tracePt t="19874" x="7246938" y="682625"/>
          <p14:tracePt t="19888" x="7234238" y="669925"/>
          <p14:tracePt t="19889" x="7223125" y="669925"/>
          <p14:tracePt t="19908" x="7210425" y="657225"/>
          <p14:tracePt t="19924" x="7186613" y="657225"/>
          <p14:tracePt t="19955" x="7173913" y="633413"/>
          <p14:tracePt t="20017" x="7161213" y="620713"/>
          <p14:tracePt t="20068" x="7150100" y="620713"/>
          <p14:tracePt t="20107" x="7137400" y="609600"/>
          <p14:tracePt t="20169" x="7124700" y="609600"/>
          <p14:tracePt t="20210" x="7113588" y="609600"/>
          <p14:tracePt t="20217" x="7100888" y="609600"/>
          <p14:tracePt t="20257" x="7088188" y="609600"/>
          <p14:tracePt t="20305" x="7064375" y="609600"/>
          <p14:tracePt t="20345" x="7051675" y="609600"/>
          <p14:tracePt t="20361" x="7040563" y="609600"/>
          <p14:tracePt t="20395" x="7027863" y="609600"/>
          <p14:tracePt t="20419" x="7015163" y="609600"/>
          <p14:tracePt t="20435" x="6991350" y="620713"/>
          <p14:tracePt t="20442" x="6991350" y="633413"/>
          <p14:tracePt t="20457" x="6978650" y="633413"/>
          <p14:tracePt t="20491" x="6967538" y="646113"/>
          <p14:tracePt t="20510" x="6954838" y="657225"/>
          <p14:tracePt t="20517" x="6942138" y="669925"/>
          <p14:tracePt t="20522" x="6931025" y="669925"/>
          <p14:tracePt t="20538" x="6894513" y="706438"/>
          <p14:tracePt t="20560" x="6869113" y="730250"/>
          <p14:tracePt t="20571" x="6858000" y="730250"/>
          <p14:tracePt t="20591" x="6832600" y="742950"/>
          <p14:tracePt t="20635" x="6832600" y="766763"/>
          <p14:tracePt t="20643" x="6821488" y="779463"/>
          <p14:tracePt t="20657" x="6808788" y="792163"/>
          <p14:tracePt t="20675" x="6796088" y="828675"/>
          <p14:tracePt t="20691" x="6772275" y="865188"/>
          <p14:tracePt t="20708" x="6759575" y="901700"/>
          <p14:tracePt t="20722" x="6746875" y="938213"/>
          <p14:tracePt t="20738" x="6735763" y="974725"/>
          <p14:tracePt t="20755" x="6723063" y="1011238"/>
          <p14:tracePt t="20780" x="6723063" y="1023938"/>
          <p14:tracePt t="20791" x="6710363" y="1047750"/>
          <p14:tracePt t="20808" x="6710363" y="1060450"/>
          <p14:tracePt t="20810" x="6710363" y="1071563"/>
          <p14:tracePt t="20834" x="6710363" y="1096963"/>
          <p14:tracePt t="20849" x="6710363" y="1108075"/>
          <p14:tracePt t="20857" x="6710363" y="1133475"/>
          <p14:tracePt t="20872" x="6710363" y="1157288"/>
          <p14:tracePt t="20892" x="6710363" y="1230313"/>
          <p14:tracePt t="20909" x="6710363" y="1266825"/>
          <p14:tracePt t="20925" x="6710363" y="1279525"/>
          <p14:tracePt t="20941" x="6735763" y="1327150"/>
          <p14:tracePt t="20959" x="6735763" y="1376363"/>
          <p14:tracePt t="20975" x="6772275" y="1389063"/>
          <p14:tracePt t="20988" x="6821488" y="1436688"/>
          <p14:tracePt t="21009" x="6832600" y="1449388"/>
          <p14:tracePt t="21022" x="6845300" y="1449388"/>
          <p14:tracePt t="21041" x="6858000" y="1473200"/>
          <p14:tracePt t="21044" x="6869113" y="1473200"/>
          <p14:tracePt t="21057" x="6881813" y="1473200"/>
          <p14:tracePt t="21060" x="6894513" y="1485900"/>
          <p14:tracePt t="21075" x="6931025" y="1509713"/>
          <p14:tracePt t="21090" x="6967538" y="1535113"/>
          <p14:tracePt t="21105" x="6991350" y="1535113"/>
          <p14:tracePt t="21106" x="7004050" y="1535113"/>
          <p14:tracePt t="21122" x="7027863" y="1546225"/>
          <p14:tracePt t="21138" x="7040563" y="1558925"/>
          <p14:tracePt t="21155" x="7051675" y="1558925"/>
          <p14:tracePt t="21178" x="7077075" y="1584325"/>
          <p14:tracePt t="21189" x="7113588" y="1584325"/>
          <p14:tracePt t="21206" x="7161213" y="1608138"/>
          <p14:tracePt t="21222" x="7197725" y="1608138"/>
          <p14:tracePt t="21242" x="7210425" y="1608138"/>
          <p14:tracePt t="21274" x="7234238" y="1608138"/>
          <p14:tracePt t="21307" x="7246938" y="1608138"/>
          <p14:tracePt t="21340" x="7259638" y="1608138"/>
          <p14:tracePt t="21369" x="7270750" y="1608138"/>
          <p14:tracePt t="21393" x="7283450" y="1608138"/>
          <p14:tracePt t="21409" x="7296150" y="1608138"/>
          <p14:tracePt t="21417" x="7307263" y="1608138"/>
          <p14:tracePt t="21425" x="7332663" y="1608138"/>
          <p14:tracePt t="21439" x="7343775" y="1608138"/>
          <p14:tracePt t="21455" x="7380288" y="1608138"/>
          <p14:tracePt t="21472" x="7442200" y="1595438"/>
          <p14:tracePt t="21473" x="7466013" y="1595438"/>
          <p14:tracePt t="21489" x="7478713" y="1584325"/>
          <p14:tracePt t="21489" x="7478713" y="1571625"/>
          <p14:tracePt t="21505" x="7489825" y="1571625"/>
          <p14:tracePt t="21506" x="7515225" y="1571625"/>
          <p14:tracePt t="21523" x="7539038" y="1558925"/>
          <p14:tracePt t="21540" x="7564438" y="1546225"/>
          <p14:tracePt t="21558" x="7588250" y="1535113"/>
          <p14:tracePt t="21575" x="7624763" y="1535113"/>
          <p14:tracePt t="21592" x="7648575" y="1522413"/>
          <p14:tracePt t="21594" x="7661275" y="1509713"/>
          <p14:tracePt t="21605" x="7685088" y="1498600"/>
          <p14:tracePt t="21622" x="7710488" y="1485900"/>
          <p14:tracePt t="21638" x="7734300" y="1473200"/>
          <p14:tracePt t="21655" x="7747000" y="1462088"/>
          <p14:tracePt t="21672" x="7794625" y="1425575"/>
          <p14:tracePt t="21673" x="7807325" y="1412875"/>
          <p14:tracePt t="21689" x="7820025" y="1389063"/>
          <p14:tracePt t="21705" x="7831138" y="1376363"/>
          <p14:tracePt t="21722" x="7843838" y="1352550"/>
          <p14:tracePt t="21742" x="7856538" y="1316038"/>
          <p14:tracePt t="21761" x="7856538" y="1303338"/>
          <p14:tracePt t="21772" x="7856538" y="1279525"/>
          <p14:tracePt t="21789" x="7831138" y="1230313"/>
          <p14:tracePt t="21805" x="7807325" y="1169988"/>
          <p14:tracePt t="21825" x="7783513" y="1108075"/>
          <p14:tracePt t="21828" x="7758113" y="1071563"/>
          <p14:tracePt t="21842" x="7734300" y="1023938"/>
          <p14:tracePt t="21860" x="7710488" y="998538"/>
          <p14:tracePt t="21874" x="7673975" y="950913"/>
          <p14:tracePt t="21889" x="7637463" y="901700"/>
          <p14:tracePt t="21910" x="7612063" y="876300"/>
          <p14:tracePt t="21914" x="7600950" y="865188"/>
          <p14:tracePt t="21922" x="7575550" y="839788"/>
          <p14:tracePt t="21942" x="7551738" y="815975"/>
          <p14:tracePt t="21960" x="7515225" y="792163"/>
          <p14:tracePt t="21972" x="7416800" y="730250"/>
          <p14:tracePt t="21989" x="7356475" y="706438"/>
          <p14:tracePt t="22006" x="7307263" y="682625"/>
          <p14:tracePt t="22025" x="7246938" y="657225"/>
          <p14:tracePt t="22050" x="7234238" y="657225"/>
          <p14:tracePt t="22081" x="7210425" y="657225"/>
          <p14:tracePt t="22097" x="7197725" y="657225"/>
          <p14:tracePt t="22106" x="7186613" y="657225"/>
          <p14:tracePt t="22113" x="7173913" y="657225"/>
          <p14:tracePt t="22122" x="7161213" y="657225"/>
          <p14:tracePt t="22155" x="7161213" y="669925"/>
          <p14:tracePt t="22187" x="7150100" y="669925"/>
          <p14:tracePt t="22212" x="7124700" y="669925"/>
          <p14:tracePt t="22227" x="7124700" y="682625"/>
          <p14:tracePt t="22234" x="7113588" y="693738"/>
          <p14:tracePt t="22242" x="7100888" y="693738"/>
          <p14:tracePt t="22257" x="7077075" y="719138"/>
          <p14:tracePt t="22272" x="7051675" y="730250"/>
          <p14:tracePt t="22273" x="7027863" y="766763"/>
          <p14:tracePt t="22289" x="6991350" y="815975"/>
          <p14:tracePt t="22290" x="6954838" y="876300"/>
          <p14:tracePt t="22305" x="6894513" y="987425"/>
          <p14:tracePt t="22325" x="6845300" y="1060450"/>
          <p14:tracePt t="22342" x="6832600" y="1084263"/>
          <p14:tracePt t="22359" x="6821488" y="1120775"/>
          <p14:tracePt t="22372" x="6808788" y="1133475"/>
          <p14:tracePt t="22392" x="6796088" y="1181100"/>
          <p14:tracePt t="22395" x="6796088" y="1193800"/>
          <p14:tracePt t="22405" x="6796088" y="1217613"/>
          <p14:tracePt t="22422" x="6772275" y="1230313"/>
          <p14:tracePt t="22443" x="6759575" y="1339850"/>
          <p14:tracePt t="22460" x="6735763" y="1412875"/>
          <p14:tracePt t="22472" x="6723063" y="1473200"/>
          <p14:tracePt t="22490" x="6686550" y="1741488"/>
          <p14:tracePt t="22509" x="6662738" y="1863725"/>
          <p14:tracePt t="22522" x="6662738" y="1973263"/>
          <p14:tracePt t="22540" x="6673850" y="2082800"/>
          <p14:tracePt t="22556" x="6699250" y="2143125"/>
          <p14:tracePt t="22572" x="6699250" y="2217738"/>
          <p14:tracePt t="22589" x="6710363" y="2314575"/>
          <p14:tracePt t="22606" x="6723063" y="2400300"/>
          <p14:tracePt t="22622" x="6735763" y="2460625"/>
          <p14:tracePt t="22639" x="6772275" y="2509838"/>
          <p14:tracePt t="22656" x="6796088" y="2557463"/>
          <p14:tracePt t="22657" x="6808788" y="2582863"/>
          <p14:tracePt t="22672" x="6832600" y="2619375"/>
          <p14:tracePt t="22690" x="6869113" y="2703513"/>
          <p14:tracePt t="22708" x="6894513" y="2752725"/>
          <p14:tracePt t="22725" x="6918325" y="2814638"/>
          <p14:tracePt t="22743" x="6931025" y="2838450"/>
          <p14:tracePt t="22756" x="6942138" y="2874963"/>
          <p14:tracePt t="22775" x="6954838" y="2874963"/>
          <p14:tracePt t="22817" x="6967538" y="2887663"/>
          <p14:tracePt t="22892" x="6967538" y="2874963"/>
          <p14:tracePt t="22900" x="6967538" y="2851150"/>
          <p14:tracePt t="22909" x="6967538" y="2801938"/>
          <p14:tracePt t="22926" x="6967538" y="2728913"/>
          <p14:tracePt t="22939" x="6967538" y="2619375"/>
          <p14:tracePt t="22956" x="6967538" y="2473325"/>
          <p14:tracePt t="22973" x="6967538" y="2363788"/>
          <p14:tracePt t="22992" x="6967538" y="2301875"/>
          <p14:tracePt t="22995" x="6967538" y="2254250"/>
          <p14:tracePt t="23009" x="6967538" y="2228850"/>
          <p14:tracePt t="23012" x="6967538" y="2192338"/>
          <p14:tracePt t="23023" x="6967538" y="2155825"/>
          <p14:tracePt t="23043" x="6954838" y="2022475"/>
          <p14:tracePt t="23056" x="6942138" y="2022475"/>
          <p14:tracePt t="23073" x="6931025" y="1960563"/>
          <p14:tracePt t="23073" x="6931025" y="1912938"/>
          <p14:tracePt t="23093" x="6931025" y="1827213"/>
          <p14:tracePt t="23106" x="6931025" y="1741488"/>
          <p14:tracePt t="23122" x="6931025" y="1681163"/>
          <p14:tracePt t="23139" x="6931025" y="1620838"/>
          <p14:tracePt t="23159" x="6931025" y="1571625"/>
          <p14:tracePt t="23163" x="6931025" y="1522413"/>
          <p14:tracePt t="23172" x="6931025" y="1509713"/>
          <p14:tracePt t="23189" x="6931025" y="1473200"/>
          <p14:tracePt t="23206" x="6931025" y="1436688"/>
          <p14:tracePt t="23227" x="6931025" y="1412875"/>
          <p14:tracePt t="23265" x="6931025" y="1400175"/>
          <p14:tracePt t="23281" x="6931025" y="1376363"/>
          <p14:tracePt t="23291" x="6931025" y="1352550"/>
          <p14:tracePt t="23305" x="6931025" y="1327150"/>
          <p14:tracePt t="23313" x="6931025" y="1316038"/>
          <p14:tracePt t="23355" x="6931025" y="1303338"/>
          <p14:tracePt t="23379" x="6931025" y="1279525"/>
          <p14:tracePt t="23395" x="6931025" y="1254125"/>
          <p14:tracePt t="23412" x="6918325" y="1217613"/>
          <p14:tracePt t="23435" x="6918325" y="1181100"/>
          <p14:tracePt t="23449" x="6918325" y="1157288"/>
          <p14:tracePt t="23457" x="6918325" y="1144588"/>
          <p14:tracePt t="23477" x="6918325" y="1120775"/>
          <p14:tracePt t="23484" x="6918325" y="1096963"/>
          <p14:tracePt t="23492" x="6918325" y="1084263"/>
          <p14:tracePt t="23507" x="6918325" y="1047750"/>
          <p14:tracePt t="23523" x="6918325" y="1011238"/>
          <p14:tracePt t="23541" x="6931025" y="974725"/>
          <p14:tracePt t="23559" x="6942138" y="962025"/>
          <p14:tracePt t="23563" x="6942138" y="938213"/>
          <p14:tracePt t="23575" x="6942138" y="925513"/>
          <p14:tracePt t="23601" x="6954838" y="912813"/>
          <p14:tracePt t="23609" x="6954838" y="901700"/>
          <p14:tracePt t="23627" x="6991350" y="865188"/>
          <p14:tracePt t="23643" x="6991350" y="852488"/>
          <p14:tracePt t="23660" x="7004050" y="839788"/>
          <p14:tracePt t="23673" x="7015163" y="828675"/>
          <p14:tracePt t="23697" x="7015163" y="815975"/>
          <p14:tracePt t="23713" x="7051675" y="815975"/>
          <p14:tracePt t="23723" x="7077075" y="792163"/>
          <p14:tracePt t="23741" x="7161213" y="730250"/>
          <p14:tracePt t="23756" x="7332663" y="669925"/>
          <p14:tracePt t="23773" x="7416800" y="646113"/>
          <p14:tracePt t="23789" x="7526338" y="633413"/>
          <p14:tracePt t="23806" x="7588250" y="609600"/>
          <p14:tracePt t="23823" x="7612063" y="609600"/>
          <p14:tracePt t="23842" x="7624763" y="609600"/>
          <p14:tracePt t="23856" x="7637463" y="609600"/>
          <p14:tracePt t="23857" x="7661275" y="609600"/>
          <p14:tracePt t="23875" x="7697788" y="596900"/>
          <p14:tracePt t="23890" x="7721600" y="596900"/>
          <p14:tracePt t="23906" x="7770813" y="596900"/>
          <p14:tracePt t="23926" x="7807325" y="596900"/>
          <p14:tracePt t="23944" x="7880350" y="596900"/>
          <p14:tracePt t="23946" x="7904163" y="596900"/>
          <p14:tracePt t="23956" x="7966075" y="596900"/>
          <p14:tracePt t="23976" x="8135938" y="584200"/>
          <p14:tracePt t="23979" x="8221663" y="584200"/>
          <p14:tracePt t="23989" x="8318500" y="584200"/>
          <p14:tracePt t="24006" x="8428038" y="584200"/>
          <p14:tracePt t="24023" x="8501063" y="584200"/>
          <p14:tracePt t="24045" x="8537575" y="584200"/>
          <p14:tracePt t="24059" x="8586788" y="584200"/>
          <p14:tracePt t="24073" x="8696325" y="609600"/>
          <p14:tracePt t="24090" x="8891588" y="633413"/>
          <p14:tracePt t="24109" x="9097963" y="657225"/>
          <p14:tracePt t="24126" x="9196388" y="669925"/>
          <p14:tracePt t="24142" x="9244013" y="682625"/>
          <p14:tracePt t="24156" x="9280525" y="693738"/>
          <p14:tracePt t="24176" x="9329738" y="706438"/>
          <p14:tracePt t="24179" x="9366250" y="706438"/>
          <p14:tracePt t="24189" x="9415463" y="719138"/>
          <p14:tracePt t="24209" x="9609138" y="730250"/>
          <p14:tracePt t="24213" x="9683750" y="730250"/>
          <p14:tracePt t="24228" x="9804400" y="730250"/>
          <p14:tracePt t="24240" x="9840913" y="730250"/>
          <p14:tracePt t="24259" x="9866313" y="730250"/>
          <p14:tracePt t="24273" x="9877425" y="730250"/>
          <p14:tracePt t="24274" x="9890125" y="730250"/>
          <p14:tracePt t="24290" x="9963150" y="742950"/>
          <p14:tracePt t="24307" x="10206038" y="766763"/>
          <p14:tracePt t="24323" x="10414000" y="766763"/>
          <p14:tracePt t="24340" x="10499725" y="755650"/>
          <p14:tracePt t="24356" x="10547350" y="755650"/>
          <p14:tracePt t="24373" x="10560050" y="755650"/>
          <p14:tracePt t="24395" x="10572750" y="755650"/>
          <p14:tracePt t="24411" x="10596563" y="755650"/>
          <p14:tracePt t="24427" x="10656888" y="755650"/>
          <p14:tracePt t="24440" x="10682288" y="766763"/>
          <p14:tracePt t="24442" x="10718800" y="779463"/>
          <p14:tracePt t="24457" x="10755313" y="803275"/>
          <p14:tracePt t="24473" x="10791825" y="815975"/>
          <p14:tracePt t="24474" x="10802938" y="828675"/>
          <p14:tracePt t="24490" x="10852150" y="852488"/>
          <p14:tracePt t="24507" x="10888663" y="889000"/>
          <p14:tracePt t="24523" x="10901363" y="889000"/>
          <p14:tracePt t="24544" x="10912475" y="901700"/>
          <p14:tracePt t="24545" x="10912475" y="912813"/>
          <p14:tracePt t="24556" x="10937875" y="912813"/>
          <p14:tracePt t="24573" x="10974388" y="962025"/>
          <p14:tracePt t="24590" x="10998200" y="1011238"/>
          <p14:tracePt t="24607" x="11034713" y="1060450"/>
          <p14:tracePt t="24627" x="11071225" y="1133475"/>
          <p14:tracePt t="24645" x="11083925" y="1181100"/>
          <p14:tracePt t="24657" x="11107738" y="1217613"/>
          <p14:tracePt t="24676" x="11120438" y="1243013"/>
          <p14:tracePt t="24694" x="11133138" y="1266825"/>
          <p14:tracePt t="24707" x="11133138" y="1279525"/>
          <p14:tracePt t="24723" x="11144250" y="1290638"/>
          <p14:tracePt t="24745" x="11156950" y="1303338"/>
          <p14:tracePt t="24777" x="11156950" y="1316038"/>
          <p14:tracePt t="24801" x="11156950" y="1327150"/>
          <p14:tracePt t="24809" x="11156950" y="1339850"/>
          <p14:tracePt t="24817" x="11169650" y="1376363"/>
          <p14:tracePt t="24842" x="11169650" y="1389063"/>
          <p14:tracePt t="24849" x="11169650" y="1400175"/>
          <p14:tracePt t="24857" x="11169650" y="1412875"/>
          <p14:tracePt t="24875" x="11169650" y="1425575"/>
          <p14:tracePt t="24890" x="11169650" y="1473200"/>
          <p14:tracePt t="24906" x="11180763" y="1535113"/>
          <p14:tracePt t="24923" x="11180763" y="1595438"/>
          <p14:tracePt t="24940" x="11193463" y="1657350"/>
          <p14:tracePt t="24957" x="11193463" y="1681163"/>
          <p14:tracePt t="24974" x="11193463" y="1717675"/>
          <p14:tracePt t="24991" x="11193463" y="1754188"/>
          <p14:tracePt t="25008" x="11206163" y="1814513"/>
          <p14:tracePt t="25009" x="11206163" y="1851025"/>
          <p14:tracePt t="25027" x="11206163" y="1912938"/>
          <p14:tracePt t="25045" x="11206163" y="1960563"/>
          <p14:tracePt t="25058" x="11206163" y="2009775"/>
          <p14:tracePt t="25074" x="11206163" y="2046288"/>
          <p14:tracePt t="25076" x="11169650" y="2046288"/>
          <p14:tracePt t="25090" x="11193463" y="2132013"/>
          <p14:tracePt t="25107" x="11193463" y="2168525"/>
          <p14:tracePt t="25124" x="11193463" y="2205038"/>
          <p14:tracePt t="25143" x="11193463" y="2228850"/>
          <p14:tracePt t="25171" x="11193463" y="2241550"/>
          <p14:tracePt t="25179" x="11206163" y="2278063"/>
          <p14:tracePt t="25193" x="11206163" y="2314575"/>
          <p14:tracePt t="25197" x="11206163" y="2327275"/>
          <p14:tracePt t="25209" x="11206163" y="2411413"/>
          <p14:tracePt t="25227" x="11229975" y="2484438"/>
          <p14:tracePt t="25244" x="11229975" y="2557463"/>
          <p14:tracePt t="25257" x="11229975" y="2606675"/>
          <p14:tracePt t="25275" x="11242675" y="2619375"/>
          <p14:tracePt t="25293" x="11242675" y="2655888"/>
          <p14:tracePt t="25307" x="11242675" y="2703513"/>
          <p14:tracePt t="25327" x="11253788" y="2765425"/>
          <p14:tracePt t="25340" x="11253788" y="2838450"/>
          <p14:tracePt t="25357" x="11266488" y="2911475"/>
          <p14:tracePt t="25377" x="11266488" y="2960688"/>
          <p14:tracePt t="25380" x="11279188" y="3008313"/>
          <p14:tracePt t="25390" x="11279188" y="3021013"/>
          <p14:tracePt t="25411" x="11279188" y="3106738"/>
          <p14:tracePt t="25427" x="11279188" y="3203575"/>
          <p14:tracePt t="25444" x="11279188" y="3300413"/>
          <p14:tracePt t="25457" x="11279188" y="3386138"/>
          <p14:tracePt t="25477" x="11279188" y="3495675"/>
          <p14:tracePt t="25490" x="11279188" y="3568700"/>
          <p14:tracePt t="25507" x="11279188" y="3581400"/>
          <p14:tracePt t="25527" x="11279188" y="3594100"/>
          <p14:tracePt t="25543" x="11279188" y="3641725"/>
          <p14:tracePt t="25547" x="11279188" y="3654425"/>
          <p14:tracePt t="25557" x="11279188" y="3678238"/>
          <p14:tracePt t="25575" x="11279188" y="3751263"/>
          <p14:tracePt t="25593" x="11266488" y="3800475"/>
          <p14:tracePt t="25597" x="11266488" y="3813175"/>
          <p14:tracePt t="25611" x="11266488" y="3849688"/>
          <p14:tracePt t="25624" x="11266488" y="3860800"/>
          <p14:tracePt t="25644" x="11242675" y="3959225"/>
          <p14:tracePt t="25659" x="11206163" y="4056063"/>
          <p14:tracePt t="25677" x="11156950" y="4117975"/>
          <p14:tracePt t="25693" x="11120438" y="4154488"/>
          <p14:tracePt t="25710" x="11095038" y="4202113"/>
          <p14:tracePt t="25724" x="11058525" y="4251325"/>
          <p14:tracePt t="25743" x="11022013" y="4300538"/>
          <p14:tracePt t="25748" x="11022013" y="4311650"/>
          <p14:tracePt t="25760" x="10998200" y="4324350"/>
          <p14:tracePt t="25762" x="10961688" y="4348163"/>
          <p14:tracePt t="25777" x="10948988" y="4373563"/>
          <p14:tracePt t="25780" x="10912475" y="4410075"/>
          <p14:tracePt t="25790" x="10839450" y="4433888"/>
          <p14:tracePt t="25807" x="10693400" y="4506913"/>
          <p14:tracePt t="25828" x="10474325" y="4592638"/>
          <p14:tracePt t="25840" x="10364788" y="4603750"/>
          <p14:tracePt t="25841" x="10304463" y="4616450"/>
          <p14:tracePt t="25857" x="10218738" y="4629150"/>
          <p14:tracePt t="25858" x="10169525" y="4629150"/>
          <p14:tracePt t="25874" x="10072688" y="4640263"/>
          <p14:tracePt t="25890" x="10012363" y="4640263"/>
          <p14:tracePt t="25910" x="9963150" y="4652963"/>
          <p14:tracePt t="25925" x="9902825" y="4652963"/>
          <p14:tracePt t="25940" x="9866313" y="4652963"/>
          <p14:tracePt t="25957" x="9829800" y="4665663"/>
          <p14:tracePt t="25974" x="9780588" y="4678363"/>
          <p14:tracePt t="25993" x="9744075" y="4689475"/>
          <p14:tracePt t="26010" x="9694863" y="4689475"/>
          <p14:tracePt t="26024" x="9671050" y="4689475"/>
          <p14:tracePt t="26025" x="9645650" y="4689475"/>
          <p14:tracePt t="26040" x="9634538" y="4702175"/>
          <p14:tracePt t="26041" x="9621838" y="4714875"/>
          <p14:tracePt t="26057" x="9585325" y="4714875"/>
          <p14:tracePt t="26058" x="9572625" y="4714875"/>
          <p14:tracePt t="26074" x="9525000" y="4725988"/>
          <p14:tracePt t="26090" x="9499600" y="4738688"/>
          <p14:tracePt t="26107" x="9475788" y="4738688"/>
          <p14:tracePt t="26124" x="9415463" y="4775200"/>
          <p14:tracePt t="26140" x="9378950" y="4787900"/>
          <p14:tracePt t="26356" x="9378950" y="4799013"/>
          <p14:tracePt t="26363" x="9366250" y="4799013"/>
          <p14:tracePt t="26377" x="9342438" y="4799013"/>
          <p14:tracePt t="26380" x="9342438" y="4811713"/>
          <p14:tracePt t="26417" x="9329738" y="4811713"/>
          <p14:tracePt t="26425" x="9305925" y="4811713"/>
          <p14:tracePt t="26435" x="9269413" y="4811713"/>
          <p14:tracePt t="26444" x="9244013" y="4811713"/>
          <p14:tracePt t="26457" x="9232900" y="4811713"/>
          <p14:tracePt t="26458" x="9196388" y="4811713"/>
          <p14:tracePt t="26478" x="9086850" y="4811713"/>
          <p14:tracePt t="26491" x="8977313" y="4799013"/>
          <p14:tracePt t="26507" x="8855075" y="4751388"/>
          <p14:tracePt t="26524" x="8756650" y="4725988"/>
          <p14:tracePt t="26544" x="8636000" y="4678363"/>
          <p14:tracePt t="26548" x="8586788" y="4640263"/>
          <p14:tracePt t="26559" x="8550275" y="4629150"/>
          <p14:tracePt t="26578" x="8404225" y="4519613"/>
          <p14:tracePt t="26595" x="8270875" y="4421188"/>
          <p14:tracePt t="26607" x="8221663" y="4384675"/>
          <p14:tracePt t="26624" x="8159750" y="4311650"/>
          <p14:tracePt t="26625" x="8135938" y="4275138"/>
          <p14:tracePt t="26644" x="8050213" y="4178300"/>
          <p14:tracePt t="26660" x="7989888" y="4092575"/>
          <p14:tracePt t="26676" x="7966075" y="4068763"/>
          <p14:tracePt t="26691" x="7929563" y="4043363"/>
          <p14:tracePt t="26707" x="7867650" y="4006850"/>
          <p14:tracePt t="26728" x="7807325" y="3970338"/>
          <p14:tracePt t="26732" x="7794625" y="3970338"/>
          <p14:tracePt t="26744" x="7770813" y="3959225"/>
          <p14:tracePt t="26747" x="7721600" y="3946525"/>
          <p14:tracePt t="26760" x="7697788" y="3946525"/>
          <p14:tracePt t="26762" x="7648575" y="3946525"/>
          <p14:tracePt t="26778" x="7612063" y="3946525"/>
          <p14:tracePt t="26795" x="7588250" y="3946525"/>
          <p14:tracePt t="26811" x="7526338" y="3946525"/>
          <p14:tracePt t="26827" x="7515225" y="3946525"/>
          <p14:tracePt t="26842" x="7502525" y="3946525"/>
          <p14:tracePt t="26908" x="7489825" y="3933825"/>
          <p14:tracePt t="26915" x="7466013" y="3933825"/>
          <p14:tracePt t="26928" x="7466013" y="3922713"/>
          <p14:tracePt t="26953" x="7453313" y="3922713"/>
          <p14:tracePt t="26969" x="7429500" y="3910013"/>
          <p14:tracePt t="26977" x="7429500" y="3897313"/>
          <p14:tracePt t="26995" x="7416800" y="3886200"/>
          <p14:tracePt t="27010" x="7392988" y="3886200"/>
          <p14:tracePt t="27057" x="7369175" y="3873500"/>
          <p14:tracePt t="27065" x="7356475" y="3860800"/>
          <p14:tracePt t="27077" x="7356475" y="3849688"/>
          <p14:tracePt t="27093" x="7319963" y="3824288"/>
          <p14:tracePt t="27121" x="7319963" y="3813175"/>
          <p14:tracePt t="27171" x="7296150" y="3813175"/>
          <p14:tracePt t="27241" x="7270750" y="3813175"/>
          <p14:tracePt t="27355" x="7259638" y="3813175"/>
          <p14:tracePt t="27411" x="7246938" y="3800475"/>
          <p14:tracePt t="27569" x="7234238" y="3800475"/>
          <p14:tracePt t="27643" x="7223125" y="3800475"/>
          <p14:tracePt t="27651" x="7210425" y="3800475"/>
          <p14:tracePt t="27827" x="7234238" y="3800475"/>
          <p14:tracePt t="27833" x="7234238" y="3813175"/>
          <p14:tracePt t="27845" x="7259638" y="3824288"/>
          <p14:tracePt t="27861" x="7332663" y="3849688"/>
          <p14:tracePt t="27878" x="7369175" y="3849688"/>
          <p14:tracePt t="27893" x="7416800" y="3873500"/>
          <p14:tracePt t="27910" x="7453313" y="3873500"/>
          <p14:tracePt t="27926" x="7502525" y="3873500"/>
          <p14:tracePt t="27929" x="7539038" y="3873500"/>
          <p14:tracePt t="27941" x="7564438" y="3873500"/>
          <p14:tracePt t="27959" x="7685088" y="3873500"/>
          <p14:tracePt t="27977" x="7893050" y="3873500"/>
          <p14:tracePt t="27981" x="8002588" y="3873500"/>
          <p14:tracePt t="27991" x="8123238" y="3873500"/>
          <p14:tracePt t="28008" x="8318500" y="3873500"/>
          <p14:tracePt t="28009" x="8355013" y="3873500"/>
          <p14:tracePt t="28027" x="8404225" y="3873500"/>
          <p14:tracePt t="28042" x="8428038" y="3873500"/>
          <p14:tracePt t="28058" x="8453438" y="3873500"/>
          <p14:tracePt t="28077" x="8489950" y="3873500"/>
          <p14:tracePt t="28093" x="8526463" y="3873500"/>
          <p14:tracePt t="28108" x="8562975" y="3873500"/>
          <p14:tracePt t="28124" x="8599488" y="3873500"/>
          <p14:tracePt t="28141" x="8647113" y="3860800"/>
          <p14:tracePt t="28158" x="8696325" y="3860800"/>
          <p14:tracePt t="28175" x="8745538" y="3860800"/>
          <p14:tracePt t="28191" x="8818563" y="3860800"/>
          <p14:tracePt t="28212" x="8855075" y="3860800"/>
          <p14:tracePt t="28226" x="8939213" y="3860800"/>
          <p14:tracePt t="28241" x="8977313" y="3860800"/>
          <p14:tracePt t="28242" x="9037638" y="3860800"/>
          <p14:tracePt t="28259" x="9147175" y="3873500"/>
          <p14:tracePt t="28275" x="9293225" y="3897313"/>
          <p14:tracePt t="28291" x="9317038" y="3897313"/>
          <p14:tracePt t="28311" x="9353550" y="3897313"/>
          <p14:tracePt t="28325" x="9378950" y="3897313"/>
          <p14:tracePt t="28341" x="9439275" y="3897313"/>
          <p14:tracePt t="28359" x="9463088" y="3897313"/>
          <p14:tracePt t="28375" x="9499600" y="3897313"/>
          <p14:tracePt t="28391" x="9525000" y="3897313"/>
          <p14:tracePt t="28417" x="9536113" y="3897313"/>
          <p14:tracePt t="28441" x="9548813" y="3897313"/>
          <p14:tracePt t="28449" x="9561513" y="3897313"/>
          <p14:tracePt t="28458" x="9572625" y="3897313"/>
          <p14:tracePt t="28474" x="9609138" y="3897313"/>
          <p14:tracePt t="28491" x="9658350" y="3897313"/>
          <p14:tracePt t="28511" x="9707563" y="3897313"/>
          <p14:tracePt t="28527" x="9756775" y="3897313"/>
          <p14:tracePt t="28530" x="9780588" y="3897313"/>
          <p14:tracePt t="28546" x="9804400" y="3886200"/>
          <p14:tracePt t="28559" x="9829800" y="3873500"/>
          <p14:tracePt t="28611" x="9829800" y="3860800"/>
          <p14:tracePt t="28617" x="9840913" y="3860800"/>
          <p14:tracePt t="28625" x="9853613" y="3860800"/>
          <p14:tracePt t="28644" x="9939338" y="3849688"/>
          <p14:tracePt t="28658" x="10036175" y="3836988"/>
          <p14:tracePt t="28678" x="10072688" y="3836988"/>
          <p14:tracePt t="28694" x="10096500" y="3836988"/>
          <p14:tracePt t="28711" x="10158413" y="3836988"/>
          <p14:tracePt t="28725" x="10182225" y="3824288"/>
          <p14:tracePt t="28741" x="10194925" y="3824288"/>
          <p14:tracePt t="28761" x="10231438" y="3813175"/>
          <p14:tracePt t="28763" x="10242550" y="3800475"/>
          <p14:tracePt t="28778" x="10328275" y="3800475"/>
          <p14:tracePt t="28794" x="10388600" y="3787775"/>
          <p14:tracePt t="28812" x="10426700" y="3787775"/>
          <p14:tracePt t="28828" x="10463213" y="3776663"/>
          <p14:tracePt t="28844" x="10510838" y="3751263"/>
          <p14:tracePt t="28861" x="10523538" y="3751263"/>
          <p14:tracePt t="28875" x="10583863" y="3714750"/>
          <p14:tracePt t="28895" x="10633075" y="3690938"/>
          <p14:tracePt t="28911" x="10706100" y="3654425"/>
          <p14:tracePt t="28927" x="10742613" y="3605213"/>
          <p14:tracePt t="28931" x="10779125" y="3605213"/>
          <p14:tracePt t="28945" x="10802938" y="3581400"/>
          <p14:tracePt t="28948" x="10815638" y="3557588"/>
          <p14:tracePt t="28958" x="10852150" y="3521075"/>
          <p14:tracePt t="28978" x="10912475" y="3448050"/>
          <p14:tracePt t="28981" x="10937875" y="3422650"/>
          <p14:tracePt t="28991" x="10974388" y="3362325"/>
          <p14:tracePt t="29009" x="11058525" y="3240088"/>
          <p14:tracePt t="29028" x="11107738" y="3143250"/>
          <p14:tracePt t="29044" x="11206163" y="2984500"/>
          <p14:tracePt t="29060" x="11279188" y="2789238"/>
          <p14:tracePt t="29078" x="11352213" y="2606675"/>
          <p14:tracePt t="29093" x="11388725" y="2460625"/>
          <p14:tracePt t="29108" x="11436350" y="2338388"/>
          <p14:tracePt t="29125" x="11472863" y="2241550"/>
          <p14:tracePt t="29141" x="11498263" y="2132013"/>
          <p14:tracePt t="29162" x="11509375" y="2046288"/>
          <p14:tracePt t="29164" x="11522075" y="2022475"/>
          <p14:tracePt t="29179" x="11534775" y="1936750"/>
          <p14:tracePt t="29195" x="11558588" y="1839913"/>
          <p14:tracePt t="29208" x="11558588" y="1778000"/>
          <p14:tracePt t="29209" x="11571288" y="1717675"/>
          <p14:tracePt t="29228" x="11571288" y="1584325"/>
          <p14:tracePt t="29244" x="11571288" y="1485900"/>
          <p14:tracePt t="29261" x="11571288" y="1425575"/>
          <p14:tracePt t="29363" x="11571288" y="1436688"/>
          <p14:tracePt t="29372" x="11571288" y="1485900"/>
          <p14:tracePt t="29377" x="11571288" y="1522413"/>
          <p14:tracePt t="29395" x="11582400" y="1657350"/>
          <p14:tracePt t="29411" x="11618913" y="1900238"/>
          <p14:tracePt t="29428" x="11618913" y="2009775"/>
          <p14:tracePt t="29445" x="11631613" y="2132013"/>
          <p14:tracePt t="29459" x="11644313" y="2301875"/>
          <p14:tracePt t="29478" x="11655425" y="2436813"/>
          <p14:tracePt t="29492" x="11668125" y="2520950"/>
          <p14:tracePt t="29510" x="11668125" y="2619375"/>
          <p14:tracePt t="29525" x="11668125" y="2752725"/>
          <p14:tracePt t="29542" x="11668125" y="2911475"/>
          <p14:tracePt t="29560" x="11631613" y="3240088"/>
          <p14:tracePt t="29561" x="11618913" y="3386138"/>
          <p14:tracePt t="29575" x="11582400" y="3495675"/>
          <p14:tracePt t="29592" x="11545888" y="3678238"/>
          <p14:tracePt t="29609" x="11522075" y="3813175"/>
          <p14:tracePt t="29625" x="11509375" y="3836988"/>
          <p14:tracePt t="29626" x="11509375" y="3860800"/>
          <p14:tracePt t="29641" x="11509375" y="3873500"/>
          <p14:tracePt t="29699" x="11498263" y="3886200"/>
          <p14:tracePt t="29707" x="11485563" y="3897313"/>
          <p14:tracePt t="29713" x="11472863" y="3897313"/>
          <p14:tracePt t="29725" x="11461750" y="3922713"/>
          <p14:tracePt t="29742" x="11436350" y="3933825"/>
          <p14:tracePt t="29759" x="11388725" y="3970338"/>
          <p14:tracePt t="29779" x="11266488" y="4056063"/>
          <p14:tracePt t="29792" x="11206163" y="4092575"/>
          <p14:tracePt t="29793" x="11156950" y="4129088"/>
          <p14:tracePt t="29809" x="11083925" y="4178300"/>
          <p14:tracePt t="29828" x="11047413" y="4214813"/>
          <p14:tracePt t="29845" x="10974388" y="4300538"/>
          <p14:tracePt t="29861" x="10888663" y="4373563"/>
          <p14:tracePt t="29878" x="10742613" y="4470400"/>
          <p14:tracePt t="29881" x="10633075" y="4519613"/>
          <p14:tracePt t="29895" x="10463213" y="4567238"/>
          <p14:tracePt t="29913" x="10182225" y="4629150"/>
          <p14:tracePt t="29927" x="10169525" y="4629150"/>
          <p14:tracePt t="29932" x="10121900" y="4640263"/>
          <p14:tracePt t="29942" x="10085388" y="4640263"/>
          <p14:tracePt t="29963" x="10059988" y="4640263"/>
          <p14:tracePt t="30003" x="10048875" y="4640263"/>
          <p14:tracePt t="30013" x="10048875" y="4629150"/>
          <p14:tracePt t="30021" x="10048875" y="4616450"/>
          <p14:tracePt t="30026" x="10048875" y="4579938"/>
          <p14:tracePt t="30042" x="10072688" y="4470400"/>
          <p14:tracePt t="30063" x="10133013" y="4348163"/>
          <p14:tracePt t="30067" x="10158413" y="4287838"/>
          <p14:tracePt t="30075" x="10182225" y="4238625"/>
          <p14:tracePt t="30092" x="10242550" y="4117975"/>
          <p14:tracePt t="30109" x="10267950" y="4068763"/>
          <p14:tracePt t="30128" x="10291763" y="4068763"/>
          <p14:tracePt t="30453" x="10291763" y="4081463"/>
          <p14:tracePt t="30459" x="10291763" y="4092575"/>
          <p14:tracePt t="30473" x="10291763" y="4117975"/>
          <p14:tracePt t="30481" x="10279063" y="4129088"/>
          <p14:tracePt t="30492" x="10279063" y="4141788"/>
          <p14:tracePt t="30509" x="10267950" y="4154488"/>
          <p14:tracePt t="30526" x="10242550" y="4191000"/>
          <p14:tracePt t="30545" x="10218738" y="4202113"/>
          <p14:tracePt t="30548" x="10206038" y="4214813"/>
          <p14:tracePt t="30562" x="10194925" y="4238625"/>
          <p14:tracePt t="30699" x="10182225" y="4238625"/>
          <p14:tracePt t="30707" x="10145713" y="4238625"/>
          <p14:tracePt t="30713" x="10085388" y="4238625"/>
          <p14:tracePt t="30725" x="9939338" y="4238625"/>
          <p14:tracePt t="30742" x="9645650" y="4264025"/>
          <p14:tracePt t="30759" x="9415463" y="4311650"/>
          <p14:tracePt t="30775" x="8977313" y="4397375"/>
          <p14:tracePt t="30792" x="8537575" y="4543425"/>
          <p14:tracePt t="30793" x="8208963" y="4640263"/>
          <p14:tracePt t="30809" x="7588250" y="4787900"/>
          <p14:tracePt t="30826" x="7186613" y="4824413"/>
          <p14:tracePt t="30842" x="6942138" y="4787900"/>
          <p14:tracePt t="30860" x="6821488" y="4640263"/>
          <p14:tracePt t="30878" x="6673850" y="4384675"/>
          <p14:tracePt t="30894" x="6503988" y="3763963"/>
          <p14:tracePt t="30913" x="6248400" y="2241550"/>
          <p14:tracePt t="30926" x="6224588" y="1535113"/>
          <p14:tracePt t="30942" x="6016625" y="85725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3|1|2.3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0.8|0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5|0.8|33.6|3.7|0.8|6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4.2"/>
</p:tagLst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241B2F"/>
      </a:dk2>
      <a:lt2>
        <a:srgbClr val="F0F3F2"/>
      </a:lt2>
      <a:accent1>
        <a:srgbClr val="C34D8C"/>
      </a:accent1>
      <a:accent2>
        <a:srgbClr val="B13BAC"/>
      </a:accent2>
      <a:accent3>
        <a:srgbClr val="974DC3"/>
      </a:accent3>
      <a:accent4>
        <a:srgbClr val="543BB1"/>
      </a:accent4>
      <a:accent5>
        <a:srgbClr val="4D65C3"/>
      </a:accent5>
      <a:accent6>
        <a:srgbClr val="3B84B1"/>
      </a:accent6>
      <a:hlink>
        <a:srgbClr val="5B5FC8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500</Words>
  <Application>Microsoft Office PowerPoint</Application>
  <PresentationFormat>Widescreen</PresentationFormat>
  <Paragraphs>72</Paragraphs>
  <Slides>10</Slides>
  <Notes>8</Notes>
  <HiddenSlides>0</HiddenSlides>
  <MMClips>10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-apple-system</vt:lpstr>
      <vt:lpstr>Arial</vt:lpstr>
      <vt:lpstr>Avenir Next LT Pro</vt:lpstr>
      <vt:lpstr>Calibri</vt:lpstr>
      <vt:lpstr>SFBX1440</vt:lpstr>
      <vt:lpstr>SFRM1000</vt:lpstr>
      <vt:lpstr>Söhne</vt:lpstr>
      <vt:lpstr>AccentBoxVTI</vt:lpstr>
      <vt:lpstr>Deep Learning-Based Detection and Localization of Intracranial Hemorrhage Types</vt:lpstr>
      <vt:lpstr>PowerPoint Presentation</vt:lpstr>
      <vt:lpstr>PowerPoint Presentation</vt:lpstr>
      <vt:lpstr>PowerPoint Presentation</vt:lpstr>
      <vt:lpstr>YOLOv8</vt:lpstr>
      <vt:lpstr>PowerPoint Presentation</vt:lpstr>
      <vt:lpstr>Results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ravindu madushan</dc:creator>
  <cp:lastModifiedBy>ravindu madushan</cp:lastModifiedBy>
  <cp:revision>19</cp:revision>
  <dcterms:created xsi:type="dcterms:W3CDTF">2023-12-04T09:37:17Z</dcterms:created>
  <dcterms:modified xsi:type="dcterms:W3CDTF">2023-12-04T17:17:10Z</dcterms:modified>
</cp:coreProperties>
</file>

<file path=docProps/thumbnail.jpeg>
</file>